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CC6_6B49569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C6E_CC4DF8C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7" r:id="rId5"/>
  </p:sldMasterIdLst>
  <p:notesMasterIdLst>
    <p:notesMasterId r:id="rId81"/>
  </p:notesMasterIdLst>
  <p:sldIdLst>
    <p:sldId id="2967" r:id="rId6"/>
    <p:sldId id="3154" r:id="rId7"/>
    <p:sldId id="368" r:id="rId8"/>
    <p:sldId id="274" r:id="rId9"/>
    <p:sldId id="3270" r:id="rId10"/>
    <p:sldId id="3246" r:id="rId11"/>
    <p:sldId id="3260" r:id="rId12"/>
    <p:sldId id="3173" r:id="rId13"/>
    <p:sldId id="3182" r:id="rId14"/>
    <p:sldId id="3325" r:id="rId15"/>
    <p:sldId id="3326" r:id="rId16"/>
    <p:sldId id="3327" r:id="rId17"/>
    <p:sldId id="3328" r:id="rId18"/>
    <p:sldId id="3263" r:id="rId19"/>
    <p:sldId id="3374" r:id="rId20"/>
    <p:sldId id="3323" r:id="rId21"/>
    <p:sldId id="3331" r:id="rId22"/>
    <p:sldId id="3368" r:id="rId23"/>
    <p:sldId id="3185" r:id="rId24"/>
    <p:sldId id="3186" r:id="rId25"/>
    <p:sldId id="3222" r:id="rId26"/>
    <p:sldId id="3204" r:id="rId27"/>
    <p:sldId id="3370" r:id="rId28"/>
    <p:sldId id="3375" r:id="rId29"/>
    <p:sldId id="3219" r:id="rId30"/>
    <p:sldId id="3193" r:id="rId31"/>
    <p:sldId id="3206" r:id="rId32"/>
    <p:sldId id="3247" r:id="rId33"/>
    <p:sldId id="3253" r:id="rId34"/>
    <p:sldId id="3335" r:id="rId35"/>
    <p:sldId id="3377" r:id="rId36"/>
    <p:sldId id="3378" r:id="rId37"/>
    <p:sldId id="3379" r:id="rId38"/>
    <p:sldId id="3380" r:id="rId39"/>
    <p:sldId id="3381" r:id="rId40"/>
    <p:sldId id="3382" r:id="rId41"/>
    <p:sldId id="3383" r:id="rId42"/>
    <p:sldId id="3384" r:id="rId43"/>
    <p:sldId id="3385" r:id="rId44"/>
    <p:sldId id="3386" r:id="rId45"/>
    <p:sldId id="3176" r:id="rId46"/>
    <p:sldId id="3175" r:id="rId47"/>
    <p:sldId id="3254" r:id="rId48"/>
    <p:sldId id="3376" r:id="rId49"/>
    <p:sldId id="3348" r:id="rId50"/>
    <p:sldId id="3349" r:id="rId51"/>
    <p:sldId id="3350" r:id="rId52"/>
    <p:sldId id="3351" r:id="rId53"/>
    <p:sldId id="3352" r:id="rId54"/>
    <p:sldId id="3353" r:id="rId55"/>
    <p:sldId id="3354" r:id="rId56"/>
    <p:sldId id="3355" r:id="rId57"/>
    <p:sldId id="3356" r:id="rId58"/>
    <p:sldId id="3189" r:id="rId59"/>
    <p:sldId id="3190" r:id="rId60"/>
    <p:sldId id="3191" r:id="rId61"/>
    <p:sldId id="3215" r:id="rId62"/>
    <p:sldId id="3256" r:id="rId63"/>
    <p:sldId id="3363" r:id="rId64"/>
    <p:sldId id="3364" r:id="rId65"/>
    <p:sldId id="3365" r:id="rId66"/>
    <p:sldId id="3366" r:id="rId67"/>
    <p:sldId id="3208" r:id="rId68"/>
    <p:sldId id="3271" r:id="rId69"/>
    <p:sldId id="3272" r:id="rId70"/>
    <p:sldId id="3273" r:id="rId71"/>
    <p:sldId id="271" r:id="rId72"/>
    <p:sldId id="3290" r:id="rId73"/>
    <p:sldId id="3292" r:id="rId74"/>
    <p:sldId id="3293" r:id="rId75"/>
    <p:sldId id="3295" r:id="rId76"/>
    <p:sldId id="3297" r:id="rId77"/>
    <p:sldId id="3163" r:id="rId78"/>
    <p:sldId id="3269" r:id="rId79"/>
    <p:sldId id="261"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mp; Plan Context" id="{5A8580C2-DEB4-4733-85B3-307D1322F894}">
          <p14:sldIdLst>
            <p14:sldId id="2967"/>
            <p14:sldId id="3154"/>
            <p14:sldId id="368"/>
            <p14:sldId id="274"/>
            <p14:sldId id="3270"/>
          </p14:sldIdLst>
        </p14:section>
        <p14:section name="April 2025 Service Changes" id="{6565FFD8-CC5A-470D-A08B-7607027A7FE0}">
          <p14:sldIdLst>
            <p14:sldId id="3246"/>
            <p14:sldId id="3260"/>
            <p14:sldId id="3173"/>
            <p14:sldId id="3182"/>
            <p14:sldId id="3325"/>
            <p14:sldId id="3326"/>
            <p14:sldId id="3327"/>
            <p14:sldId id="3328"/>
            <p14:sldId id="3263"/>
            <p14:sldId id="3374"/>
            <p14:sldId id="3323"/>
            <p14:sldId id="3331"/>
            <p14:sldId id="3368"/>
            <p14:sldId id="3185"/>
            <p14:sldId id="3186"/>
            <p14:sldId id="3222"/>
            <p14:sldId id="3204"/>
            <p14:sldId id="3370"/>
            <p14:sldId id="3375"/>
            <p14:sldId id="3219"/>
            <p14:sldId id="3193"/>
            <p14:sldId id="3206"/>
          </p14:sldIdLst>
        </p14:section>
        <p14:section name="April 2026 Service Changes" id="{28B10C9C-FD3B-4482-82D4-4691B83222F6}">
          <p14:sldIdLst>
            <p14:sldId id="3247"/>
            <p14:sldId id="3253"/>
            <p14:sldId id="3335"/>
            <p14:sldId id="3377"/>
            <p14:sldId id="3378"/>
            <p14:sldId id="3379"/>
            <p14:sldId id="3380"/>
            <p14:sldId id="3381"/>
            <p14:sldId id="3382"/>
            <p14:sldId id="3383"/>
            <p14:sldId id="3384"/>
            <p14:sldId id="3385"/>
            <p14:sldId id="3386"/>
            <p14:sldId id="3176"/>
            <p14:sldId id="3175"/>
            <p14:sldId id="3254"/>
            <p14:sldId id="3376"/>
            <p14:sldId id="3348"/>
            <p14:sldId id="3349"/>
            <p14:sldId id="3350"/>
            <p14:sldId id="3351"/>
            <p14:sldId id="3352"/>
            <p14:sldId id="3353"/>
            <p14:sldId id="3354"/>
            <p14:sldId id="3355"/>
            <p14:sldId id="3356"/>
            <p14:sldId id="3189"/>
            <p14:sldId id="3190"/>
            <p14:sldId id="3191"/>
            <p14:sldId id="3215"/>
            <p14:sldId id="3256"/>
            <p14:sldId id="3363"/>
            <p14:sldId id="3364"/>
            <p14:sldId id="3365"/>
            <p14:sldId id="3366"/>
            <p14:sldId id="3208"/>
          </p14:sldIdLst>
        </p14:section>
        <p14:section name="Proposed Fare Changes" id="{4E37AA31-3F7C-4EA6-88C5-18A883102C5B}">
          <p14:sldIdLst>
            <p14:sldId id="3271"/>
            <p14:sldId id="3272"/>
            <p14:sldId id="3273"/>
            <p14:sldId id="271"/>
            <p14:sldId id="3290"/>
            <p14:sldId id="3292"/>
            <p14:sldId id="3293"/>
            <p14:sldId id="3295"/>
            <p14:sldId id="3297"/>
          </p14:sldIdLst>
        </p14:section>
        <p14:section name="Conclusion" id="{FB759633-55A2-438C-A991-673300E2C24C}">
          <p14:sldIdLst>
            <p14:sldId id="3163"/>
            <p14:sldId id="3269"/>
            <p14:sldId id="2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0DC0C-2C8F-06F9-0247-F979441EFF2E}" name="Maria Vyas" initials="MV" userId="S::m.vyas@fehrandpeers.com::caab9c4f-3875-4ad1-974a-afc7b76feb34" providerId="AD"/>
  <p188:author id="{26A3E71A-F082-093B-2C76-5E8DB58126A2}" name="Branch, Jolisha (Public Hearing Liaison)" initials="BL" userId="S::jbranch@rideuta.com::e688007e-2369-4ecb-9520-c08799a0473a" providerId="AD"/>
  <p188:author id="{34758C38-5555-DB94-D597-144C07783F4E}" name="Guest User" initials="GU" userId="S::urn:spo:anon#0bbd39803bdf3999ba7aefd1d3a613d448f6f30af0dc9ab09055ce46467844e9::" providerId="AD"/>
  <p188:author id="{D488EA3B-C19B-5355-2E22-226F21F8C18B}" name="Guest User" initials="GU" userId="S::urn:spo:anon#bb2fc0bb3cd8b422efe4912afc8437b7715af17bd77b0a0122a2f1e781c2f6e4::" providerId="AD"/>
  <p188:author id="{28A5EC42-6BD9-DB66-FD38-41232FA0DB0E}" name="Waters, Megan (Community Engagement Director)" initials="WD" userId="S::mwaters@rideuta.com::9328a063-4a81-4333-9739-23acbca05723" providerId="AD"/>
  <p188:author id="{633C654A-FC32-7F9E-873F-6A1FD732DED1}" name="Jamie Dansie" initials="JD" userId="S::j.dansie_fehrandpeers.com#ext#@rideuta.onmicrosoft.com::c491f25e-c8f1-4d2b-a1a2-b713ebbe1609" providerId="AD"/>
  <p188:author id="{227AA74B-71A6-5ECD-F13C-7FB34C66B757}" name="Bourdeaux, Nichol (Chief Planning &amp; Engmt Ofc)" initials="BO" userId="S::nbourdeaux@rideuta.com::70457196-01b8-442d-818b-43c8daf8c7be" providerId="AD"/>
  <p188:author id="{5696054D-034A-4028-F442-EF33A331EBDD}" name="Alsop, Joseph (Service Planning Supervisor)" initials="JA" userId="S::JAlsop@rideuta.com::8bd2c140-f4c5-491c-b2dd-56696aa8bf18" providerId="AD"/>
  <p188:author id="{9F343D63-514E-E4E4-BC98-187C797BEA1A}" name="Guest User" initials="GU" userId="S::urn:spo:anon#f2b1006ebdfa2209dd16640de5cf9fee8ad452166eb6927aec3ad36b00f40712::" providerId="AD"/>
  <p188:author id="{07C06D68-4332-C1AE-B4CB-0512BE83EBBB}" name="Maria Vyas" initials="MV" userId="S::M.Vyas@fehrandpeers.com::caab9c4f-3875-4ad1-974a-afc7b76feb34" providerId="AD"/>
  <p188:author id="{B7A1EB71-500D-CF03-6ED5-9651A18CF17D}" name="Beim, Alex (Mgr Long Range Strategic Plann)" initials="AB" userId="S::ABeim@rideuta.com::491e3045-4414-4598-8be5-2dc85601aada" providerId="AD"/>
  <p188:author id="{83448C88-6E78-2544-C8F8-2A09383DB3D6}" name="Waters, Megan (Community Engagement Director)" initials="MW" userId="S::MWaters@rideuta.com::9328a063-4a81-4333-9739-23acbca05723" providerId="AD"/>
  <p188:author id="{9D88E189-5C9D-2F1A-3B90-37F52E84801E}" name="Callison, Eric (Mgr Service Planning)" initials="EC" userId="S::ECallison@rideuta.com::6188fc6f-af65-4ce9-8dba-d20e4968a017" providerId="AD"/>
  <p188:author id="{7E2D9CB4-52EB-105B-9E17-BFAE530FF5F7}" name="Kathrine Skollingsberg" initials="KS" userId="S::k.skollingsberg@fehrandpeers.com::8520a451-a454-45dd-94c5-a9a277c27489" providerId="AD"/>
  <p188:author id="{F2E8A3B7-F05E-F035-266F-5451A22A4C97}" name="Bennett, Marcus (Project Manager III)" initials="BM(MI" userId="S::MBennett@rideuta.com::f18a5865-4853-43ed-8542-a7cf1dff453a" providerId="AD"/>
  <p188:author id="{BE278AFB-90BA-F27E-FA29-BB67E95A6713}" name="Ryan Hunter" initials="RH" userId="S::r.hunter_fehrandpeers.com#ext#@rideuta.onmicrosoft.com::edebd209-11b9-4398-b1ac-279a8b6aad8a" providerId="AD"/>
  <p188:author id="{115365FD-4A3F-6C24-3F98-E9EDBB3131B7}" name="Callison, Eric (Mgr Service Planning)" initials="CP" userId="S::ecallison@rideuta.com::6188fc6f-af65-4ce9-8dba-d20e4968a0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ACB"/>
    <a:srgbClr val="56BEEC"/>
    <a:srgbClr val="1A6798"/>
    <a:srgbClr val="31A8DF"/>
    <a:srgbClr val="7F7F7F"/>
    <a:srgbClr val="0055A4"/>
    <a:srgbClr val="B4003C"/>
    <a:srgbClr val="1964A9"/>
    <a:srgbClr val="C027B9"/>
    <a:srgbClr val="028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7865F7-D315-4593-A304-80FD38DB9B53}" v="10" dt="2024-11-13T16:33:30.281"/>
    <p1510:client id="{BFEAFBF9-1175-3791-52F4-8FB0FAD7D54A}" v="2" dt="2024-11-13T16:31:16.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96" autoAdjust="0"/>
    <p:restoredTop sz="94660"/>
  </p:normalViewPr>
  <p:slideViewPr>
    <p:cSldViewPr snapToGrid="0">
      <p:cViewPr varScale="1">
        <p:scale>
          <a:sx n="59" d="100"/>
          <a:sy n="59" d="100"/>
        </p:scale>
        <p:origin x="1084" y="52"/>
      </p:cViewPr>
      <p:guideLst/>
    </p:cSldViewPr>
  </p:slideViewPr>
  <p:notesTextViewPr>
    <p:cViewPr>
      <p:scale>
        <a:sx n="1" d="1"/>
        <a:sy n="1" d="1"/>
      </p:scale>
      <p:origin x="0" y="0"/>
    </p:cViewPr>
  </p:notesTextViewPr>
  <p:sorterViewPr>
    <p:cViewPr>
      <p:scale>
        <a:sx n="100" d="100"/>
        <a:sy n="100" d="100"/>
      </p:scale>
      <p:origin x="0" y="-222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8/10/relationships/authors" Target="authors.xml"/><Relationship Id="rId61" Type="http://schemas.openxmlformats.org/officeDocument/2006/relationships/slide" Target="slides/slide56.xml"/><Relationship Id="rId82" Type="http://schemas.openxmlformats.org/officeDocument/2006/relationships/presProps" Target="presProps.xml"/></Relationships>
</file>

<file path=ppt/comments/modernComment_C6E_CC4DF8CB.xml><?xml version="1.0" encoding="utf-8"?>
<p188:cmLst xmlns:a="http://schemas.openxmlformats.org/drawingml/2006/main" xmlns:r="http://schemas.openxmlformats.org/officeDocument/2006/relationships" xmlns:p188="http://schemas.microsoft.com/office/powerpoint/2018/8/main">
  <p188:cm id="{83101402-D861-4FD2-A006-F87699151CB4}" authorId="{227AA74B-71A6-5ECD-F13C-7FB34C66B757}" created="2024-08-16T21:54:11.127">
    <ac:deMkLst xmlns:ac="http://schemas.microsoft.com/office/drawing/2013/main/command">
      <pc:docMk xmlns:pc="http://schemas.microsoft.com/office/powerpoint/2013/main/command"/>
      <pc:sldMk xmlns:pc="http://schemas.microsoft.com/office/powerpoint/2013/main/command" cId="3427662027" sldId="3182"/>
      <ac:spMk id="2" creationId="{5EBBCB4C-4B4F-9A30-0D41-90818766D27C}"/>
    </ac:deMkLst>
    <p188:txBody>
      <a:bodyPr/>
      <a:lstStyle/>
      <a:p>
        <a:r>
          <a:rPr lang="en-US"/>
          <a:t>I am assuming this is a place holder for our contractor or Megan to speak where there was a community priority that would heard</a:t>
        </a:r>
      </a:p>
    </p188:txBody>
  </p188:cm>
</p188:cmLst>
</file>

<file path=ppt/comments/modernComment_CC6_6B495692.xml><?xml version="1.0" encoding="utf-8"?>
<p188:cmLst xmlns:a="http://schemas.openxmlformats.org/drawingml/2006/main" xmlns:r="http://schemas.openxmlformats.org/officeDocument/2006/relationships" xmlns:p188="http://schemas.microsoft.com/office/powerpoint/2018/8/main">
  <p188:cm id="{DE568045-BCCA-45E4-8C3D-5846F934DD36}" authorId="{26A3E71A-F082-093B-2C76-5E8DB58126A2}" status="resolved" created="2024-11-13T16:31:16.810" complete="100000">
    <pc:sldMkLst xmlns:pc="http://schemas.microsoft.com/office/powerpoint/2013/main/command">
      <pc:docMk/>
      <pc:sldMk cId="1799968402" sldId="3270"/>
    </pc:sldMkLst>
    <p188:replyLst>
      <p188:reply id="{B038C234-FFDF-4A5F-A382-F0CCC5C6945A}" authorId="{83448C88-6E78-2544-C8F8-2A09383DB3D6}" created="2024-11-13T16:36:41.603">
        <p188:txBody>
          <a:bodyPr/>
          <a:lstStyle/>
          <a:p>
            <a:r>
              <a:rPr lang="en-US"/>
              <a:t>Oops no
</a:t>
            </a:r>
          </a:p>
        </p188:txBody>
      </p188:reply>
    </p188:replyLst>
    <p188:txBody>
      <a:bodyPr/>
      <a:lstStyle/>
      <a:p>
        <a:r>
          <a:rPr lang="en-US"/>
          <a:t>Is this slide finished?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Segoe UI" panose="020B0502040204020203"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Segoe UI" panose="020B0502040204020203" pitchFamily="34" charset="0"/>
              </a:defRPr>
            </a:lvl1pPr>
          </a:lstStyle>
          <a:p>
            <a:fld id="{1973402E-7572-4D79-B991-BE540A4F9B85}" type="datetimeFigureOut">
              <a:rPr lang="en-US" smtClean="0"/>
              <a:pPr/>
              <a:t>11/25/2024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Segoe UI" panose="020B0502040204020203" pitchFamily="34" charset="0"/>
              </a:defRPr>
            </a:lvl1pPr>
          </a:lstStyle>
          <a:p>
            <a:fld id="{5E2A26C7-DFC3-482A-841E-F914345B6FD6}" type="slidenum">
              <a:rPr lang="en-US" smtClean="0"/>
              <a:pPr/>
              <a:t>‹#›</a:t>
            </a:fld>
            <a:endParaRPr lang="en-US"/>
          </a:p>
        </p:txBody>
      </p:sp>
    </p:spTree>
    <p:extLst>
      <p:ext uri="{BB962C8B-B14F-4D97-AF65-F5344CB8AC3E}">
        <p14:creationId xmlns:p14="http://schemas.microsoft.com/office/powerpoint/2010/main" val="90852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t>1</a:t>
            </a:fld>
            <a:endParaRPr lang="en-US"/>
          </a:p>
        </p:txBody>
      </p:sp>
    </p:spTree>
    <p:extLst>
      <p:ext uri="{BB962C8B-B14F-4D97-AF65-F5344CB8AC3E}">
        <p14:creationId xmlns:p14="http://schemas.microsoft.com/office/powerpoint/2010/main" val="219051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21</a:t>
            </a:fld>
            <a:endParaRPr lang="en-US"/>
          </a:p>
        </p:txBody>
      </p:sp>
    </p:spTree>
    <p:extLst>
      <p:ext uri="{BB962C8B-B14F-4D97-AF65-F5344CB8AC3E}">
        <p14:creationId xmlns:p14="http://schemas.microsoft.com/office/powerpoint/2010/main" val="367044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Marcus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6270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25</a:t>
            </a:fld>
            <a:endParaRPr lang="en-US"/>
          </a:p>
        </p:txBody>
      </p:sp>
    </p:spTree>
    <p:extLst>
      <p:ext uri="{BB962C8B-B14F-4D97-AF65-F5344CB8AC3E}">
        <p14:creationId xmlns:p14="http://schemas.microsoft.com/office/powerpoint/2010/main" val="130986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26</a:t>
            </a:fld>
            <a:endParaRPr lang="en-US"/>
          </a:p>
        </p:txBody>
      </p:sp>
    </p:spTree>
    <p:extLst>
      <p:ext uri="{BB962C8B-B14F-4D97-AF65-F5344CB8AC3E}">
        <p14:creationId xmlns:p14="http://schemas.microsoft.com/office/powerpoint/2010/main" val="96506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Add for stakeholder support for added service to the airport</a:t>
            </a:r>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27</a:t>
            </a:fld>
            <a:endParaRPr lang="en-US"/>
          </a:p>
        </p:txBody>
      </p:sp>
    </p:spTree>
    <p:extLst>
      <p:ext uri="{BB962C8B-B14F-4D97-AF65-F5344CB8AC3E}">
        <p14:creationId xmlns:p14="http://schemas.microsoft.com/office/powerpoint/2010/main" val="164612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Marcus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95871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455: This route is proposed to be discontinued with the opening of Davis-Salt Lake Community Connector, with portions of the route covered by new Ogden local service. Now that the Draft 5YSP is phased, the Ogden local service changes will happen before Davis-Salt Lake opens, so this portion of route 455 will be discontinued and replaced before the rest of the route.</a:t>
            </a:r>
          </a:p>
          <a:p>
            <a:endParaRPr lang="en-US">
              <a:latin typeface="Segoe UI"/>
              <a:cs typeface="Segoe UI"/>
            </a:endParaRPr>
          </a:p>
          <a:p>
            <a:r>
              <a:rPr lang="en-US">
                <a:latin typeface="Segoe UI"/>
                <a:cs typeface="Segoe UI"/>
              </a:rPr>
              <a:t>Route 612: Based on internal and external feedback, route 612 will not end at Ogden Station. It will continue south on Washington Blvd to Adams Avenue Parkway. The area of Washington Terrace currently served by route 612 will still be replaced by route 610.</a:t>
            </a:r>
          </a:p>
        </p:txBody>
      </p:sp>
      <p:sp>
        <p:nvSpPr>
          <p:cNvPr id="4" name="Slide Number Placeholder 3"/>
          <p:cNvSpPr>
            <a:spLocks noGrp="1"/>
          </p:cNvSpPr>
          <p:nvPr>
            <p:ph type="sldNum" sz="quarter" idx="5"/>
          </p:nvPr>
        </p:nvSpPr>
        <p:spPr/>
        <p:txBody>
          <a:bodyPr/>
          <a:lstStyle/>
          <a:p>
            <a:fld id="{5E2A26C7-DFC3-482A-841E-F914345B6FD6}" type="slidenum">
              <a:rPr lang="en-US" smtClean="0"/>
              <a:pPr/>
              <a:t>41</a:t>
            </a:fld>
            <a:endParaRPr lang="en-US"/>
          </a:p>
        </p:txBody>
      </p:sp>
    </p:spTree>
    <p:extLst>
      <p:ext uri="{BB962C8B-B14F-4D97-AF65-F5344CB8AC3E}">
        <p14:creationId xmlns:p14="http://schemas.microsoft.com/office/powerpoint/2010/main" val="1873716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Please add the notes for these routes </a:t>
            </a:r>
          </a:p>
          <a:p>
            <a:r>
              <a:rPr lang="en-US">
                <a:latin typeface="Segoe UI"/>
                <a:cs typeface="Segoe UI"/>
              </a:rPr>
              <a:t>Start EOL an corridor</a:t>
            </a:r>
          </a:p>
          <a:p>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42</a:t>
            </a:fld>
            <a:endParaRPr lang="en-US"/>
          </a:p>
        </p:txBody>
      </p:sp>
    </p:spTree>
    <p:extLst>
      <p:ext uri="{BB962C8B-B14F-4D97-AF65-F5344CB8AC3E}">
        <p14:creationId xmlns:p14="http://schemas.microsoft.com/office/powerpoint/2010/main" val="4265289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Marcus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0270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a:cs typeface="Segoe UI"/>
              </a:rPr>
              <a:t>Route 54: 15-minute service prior to Covid, currently 30-min. Identified by UTA's Community Engagement team as a high priority for service restoration from the community.</a:t>
            </a:r>
            <a:endParaRPr lang="en-US" dirty="0"/>
          </a:p>
        </p:txBody>
      </p:sp>
      <p:sp>
        <p:nvSpPr>
          <p:cNvPr id="4" name="Slide Number Placeholder 3"/>
          <p:cNvSpPr>
            <a:spLocks noGrp="1"/>
          </p:cNvSpPr>
          <p:nvPr>
            <p:ph type="sldNum" sz="quarter" idx="5"/>
          </p:nvPr>
        </p:nvSpPr>
        <p:spPr/>
        <p:txBody>
          <a:bodyPr/>
          <a:lstStyle/>
          <a:p>
            <a:fld id="{5E2A26C7-DFC3-482A-841E-F914345B6FD6}" type="slidenum">
              <a:rPr lang="en-US" smtClean="0"/>
              <a:pPr/>
              <a:t>54</a:t>
            </a:fld>
            <a:endParaRPr lang="en-US"/>
          </a:p>
        </p:txBody>
      </p:sp>
    </p:spTree>
    <p:extLst>
      <p:ext uri="{BB962C8B-B14F-4D97-AF65-F5344CB8AC3E}">
        <p14:creationId xmlns:p14="http://schemas.microsoft.com/office/powerpoint/2010/main" val="84865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t>2</a:t>
            </a:fld>
            <a:endParaRPr lang="en-US"/>
          </a:p>
        </p:txBody>
      </p:sp>
    </p:spTree>
    <p:extLst>
      <p:ext uri="{BB962C8B-B14F-4D97-AF65-F5344CB8AC3E}">
        <p14:creationId xmlns:p14="http://schemas.microsoft.com/office/powerpoint/2010/main" val="86771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add the notes for these routes </a:t>
            </a:r>
          </a:p>
          <a:p>
            <a:r>
              <a:rPr lang="en-US">
                <a:latin typeface="Segoe UI"/>
                <a:cs typeface="Segoe UI"/>
              </a:rPr>
              <a:t>Start EOL an corridor</a:t>
            </a:r>
          </a:p>
        </p:txBody>
      </p:sp>
      <p:sp>
        <p:nvSpPr>
          <p:cNvPr id="4" name="Slide Number Placeholder 3"/>
          <p:cNvSpPr>
            <a:spLocks noGrp="1"/>
          </p:cNvSpPr>
          <p:nvPr>
            <p:ph type="sldNum" sz="quarter" idx="5"/>
          </p:nvPr>
        </p:nvSpPr>
        <p:spPr/>
        <p:txBody>
          <a:bodyPr/>
          <a:lstStyle/>
          <a:p>
            <a:fld id="{5E2A26C7-DFC3-482A-841E-F914345B6FD6}" type="slidenum">
              <a:rPr lang="en-US" smtClean="0"/>
              <a:pPr/>
              <a:t>55</a:t>
            </a:fld>
            <a:endParaRPr lang="en-US"/>
          </a:p>
        </p:txBody>
      </p:sp>
    </p:spTree>
    <p:extLst>
      <p:ext uri="{BB962C8B-B14F-4D97-AF65-F5344CB8AC3E}">
        <p14:creationId xmlns:p14="http://schemas.microsoft.com/office/powerpoint/2010/main" val="181417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4: Identified as a priority by UTA leadership to facilitate upcoming ski improvements per the Little Cottonwood EIS and related studies.</a:t>
            </a:r>
            <a:endParaRPr lang="en-US">
              <a:cs typeface="Segoe UI" panose="020B0502040204020203" pitchFamily="34" charset="0"/>
            </a:endParaRPr>
          </a:p>
          <a:p>
            <a:endParaRPr lang="en-US">
              <a:cs typeface="Segoe UI"/>
            </a:endParaRPr>
          </a:p>
          <a:p>
            <a:r>
              <a:rPr lang="en-US">
                <a:latin typeface="Segoe UI"/>
                <a:cs typeface="Segoe UI"/>
              </a:rPr>
              <a:t>Route 72: Extended to connect with route 4 at the 6200 S. Wasatch Park &amp; Ride</a:t>
            </a:r>
          </a:p>
          <a:p>
            <a:endParaRPr lang="en-US">
              <a:cs typeface="Segoe UI"/>
            </a:endParaRPr>
          </a:p>
          <a:p>
            <a:r>
              <a:rPr lang="en-US">
                <a:latin typeface="Segoe UI"/>
                <a:cs typeface="Segoe UI"/>
              </a:rPr>
              <a:t>Route 223: Current service on Holladay Blvd is very low productivity—service has remained in place in part due to Paratransit coverage. With the extension of route 4, route 223 service on Holladay Blvd is no longer needed to provide Paratransit coverage, so there is an opportunity to provide additional connections and coverage in Holladay and Murray.</a:t>
            </a:r>
          </a:p>
          <a:p>
            <a:endParaRPr lang="en-US">
              <a:cs typeface="Segoe UI"/>
            </a:endParaRPr>
          </a:p>
          <a:p>
            <a:r>
              <a:rPr lang="en-US">
                <a:latin typeface="Segoe UI"/>
                <a:cs typeface="Segoe UI"/>
              </a:rPr>
              <a:t>Route 45: Realignment of route 223 allows for route 45 to travel on 4500 South instead of Murray-Holladay Road between 1300 East and 2300 East. This addresses a long-standing gap in coverage and is consistent with longer-term plans for service on this corridor.</a:t>
            </a:r>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56</a:t>
            </a:fld>
            <a:endParaRPr lang="en-US"/>
          </a:p>
        </p:txBody>
      </p:sp>
    </p:spTree>
    <p:extLst>
      <p:ext uri="{BB962C8B-B14F-4D97-AF65-F5344CB8AC3E}">
        <p14:creationId xmlns:p14="http://schemas.microsoft.com/office/powerpoint/2010/main" val="2987959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57</a:t>
            </a:fld>
            <a:endParaRPr lang="en-US"/>
          </a:p>
        </p:txBody>
      </p:sp>
    </p:spTree>
    <p:extLst>
      <p:ext uri="{BB962C8B-B14F-4D97-AF65-F5344CB8AC3E}">
        <p14:creationId xmlns:p14="http://schemas.microsoft.com/office/powerpoint/2010/main" val="2188092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Marcus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2545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63</a:t>
            </a:fld>
            <a:endParaRPr lang="en-US"/>
          </a:p>
        </p:txBody>
      </p:sp>
    </p:spTree>
    <p:extLst>
      <p:ext uri="{BB962C8B-B14F-4D97-AF65-F5344CB8AC3E}">
        <p14:creationId xmlns:p14="http://schemas.microsoft.com/office/powerpoint/2010/main" val="843153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67</a:t>
            </a:fld>
            <a:endParaRPr lang="en-US"/>
          </a:p>
        </p:txBody>
      </p:sp>
    </p:spTree>
    <p:extLst>
      <p:ext uri="{BB962C8B-B14F-4D97-AF65-F5344CB8AC3E}">
        <p14:creationId xmlns:p14="http://schemas.microsoft.com/office/powerpoint/2010/main" val="261876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68</a:t>
            </a:fld>
            <a:endParaRPr lang="en-US"/>
          </a:p>
        </p:txBody>
      </p:sp>
    </p:spTree>
    <p:extLst>
      <p:ext uri="{BB962C8B-B14F-4D97-AF65-F5344CB8AC3E}">
        <p14:creationId xmlns:p14="http://schemas.microsoft.com/office/powerpoint/2010/main" val="232595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69</a:t>
            </a:fld>
            <a:endParaRPr lang="en-US"/>
          </a:p>
        </p:txBody>
      </p:sp>
    </p:spTree>
    <p:extLst>
      <p:ext uri="{BB962C8B-B14F-4D97-AF65-F5344CB8AC3E}">
        <p14:creationId xmlns:p14="http://schemas.microsoft.com/office/powerpoint/2010/main" val="1862059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70</a:t>
            </a:fld>
            <a:endParaRPr lang="en-US"/>
          </a:p>
        </p:txBody>
      </p:sp>
    </p:spTree>
    <p:extLst>
      <p:ext uri="{BB962C8B-B14F-4D97-AF65-F5344CB8AC3E}">
        <p14:creationId xmlns:p14="http://schemas.microsoft.com/office/powerpoint/2010/main" val="3224589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71</a:t>
            </a:fld>
            <a:endParaRPr lang="en-US"/>
          </a:p>
        </p:txBody>
      </p:sp>
    </p:spTree>
    <p:extLst>
      <p:ext uri="{BB962C8B-B14F-4D97-AF65-F5344CB8AC3E}">
        <p14:creationId xmlns:p14="http://schemas.microsoft.com/office/powerpoint/2010/main" val="416249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7792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72</a:t>
            </a:fld>
            <a:endParaRPr lang="en-US"/>
          </a:p>
        </p:txBody>
      </p:sp>
    </p:spTree>
    <p:extLst>
      <p:ext uri="{BB962C8B-B14F-4D97-AF65-F5344CB8AC3E}">
        <p14:creationId xmlns:p14="http://schemas.microsoft.com/office/powerpoint/2010/main" val="405375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0504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60849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Marcus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2061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Routes 626, 640: Exchange routing between Antelope Drive and 1800 North. Route 626 will serve the Freeport Center and route 640 will serve 2000 West. This change sets route 640 up for additional changes in 2026 and provides a connection between the two routes at the north end of route 626 that does not exist today.</a:t>
            </a:r>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8</a:t>
            </a:fld>
            <a:endParaRPr lang="en-US"/>
          </a:p>
        </p:txBody>
      </p:sp>
    </p:spTree>
    <p:extLst>
      <p:ext uri="{BB962C8B-B14F-4D97-AF65-F5344CB8AC3E}">
        <p14:creationId xmlns:p14="http://schemas.microsoft.com/office/powerpoint/2010/main" val="56466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417: In the original draft plan, route 417 continues north from Woods Cross Station to Orchard Drive and Legacy Crossing in Centerville. This route has been identified as a high priority in UTA's public engagement. For quick implementation in 2025, UTA will implement only the portion of route 417 between North Temple/1950 West and Woods Cross Station. This portion includes Northwest Middle School and Spectrum Academy. The full route 417 is proposed to be implemented in 2028 in conjunction with the opening of the Davis-Salt Lake Community Connector.</a:t>
            </a:r>
            <a:endParaRPr lang="en-US">
              <a:cs typeface="Segoe UI" panose="020B0502040204020203" pitchFamily="34" charset="0"/>
            </a:endParaRPr>
          </a:p>
          <a:p>
            <a:endParaRPr lang="en-US">
              <a:cs typeface="Segoe UI"/>
            </a:endParaRPr>
          </a:p>
          <a:p>
            <a:r>
              <a:rPr lang="en-US">
                <a:latin typeface="Segoe UI"/>
                <a:cs typeface="Segoe UI"/>
              </a:rPr>
              <a:t>When route 417 begins service, route 217 north EOL will move from DSBVI on 1950 West to Redwood Rd/North Star Drive, a few blocks to the east. Route 417 will use the current 217 EOL at DSBVI.</a:t>
            </a:r>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9</a:t>
            </a:fld>
            <a:endParaRPr lang="en-US"/>
          </a:p>
        </p:txBody>
      </p:sp>
    </p:spTree>
    <p:extLst>
      <p:ext uri="{BB962C8B-B14F-4D97-AF65-F5344CB8AC3E}">
        <p14:creationId xmlns:p14="http://schemas.microsoft.com/office/powerpoint/2010/main" val="418585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Marcus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A26C7-DFC3-482A-841E-F914345B6FD6}"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26706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19</a:t>
            </a:fld>
            <a:endParaRPr lang="en-US"/>
          </a:p>
        </p:txBody>
      </p:sp>
    </p:spTree>
    <p:extLst>
      <p:ext uri="{BB962C8B-B14F-4D97-AF65-F5344CB8AC3E}">
        <p14:creationId xmlns:p14="http://schemas.microsoft.com/office/powerpoint/2010/main" val="307108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Routes 126, 219: In the draft 5YSP, these routes were planned based on the best understanding of the street network after 5 years. Service improvements in this area have been identified as a high priority in community feedback. To implement these routes by April 2025, these routes will have to be modified from their original version until the street network and The Point Station are complete.</a:t>
            </a:r>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20</a:t>
            </a:fld>
            <a:endParaRPr lang="en-US"/>
          </a:p>
        </p:txBody>
      </p:sp>
    </p:spTree>
    <p:extLst>
      <p:ext uri="{BB962C8B-B14F-4D97-AF65-F5344CB8AC3E}">
        <p14:creationId xmlns:p14="http://schemas.microsoft.com/office/powerpoint/2010/main" val="203526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rgbClr val="0055A4"/>
                </a:solidFill>
                <a:latin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55A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74CB28-A053-41AA-9357-089ABFE6AB31}"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56435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63E8C-DFD8-4A0D-A146-C3BC49117471}" type="datetime1">
              <a:rPr lang="en-US" smtClean="0">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lgn="ctr">
              <a:defRPr>
                <a:solidFill>
                  <a:srgbClr val="0055A4"/>
                </a:solidFill>
              </a:defRPr>
            </a:lvl1pPr>
          </a:lstStyle>
          <a:p>
            <a:fld id="{7443972A-68F0-4EEE-8D44-8247859870C0}" type="slidenum">
              <a:rPr lang="en-US" smtClean="0"/>
              <a:pPr/>
              <a:t>‹#›</a:t>
            </a:fld>
            <a:endParaRPr lang="en-US"/>
          </a:p>
        </p:txBody>
      </p:sp>
    </p:spTree>
    <p:extLst>
      <p:ext uri="{BB962C8B-B14F-4D97-AF65-F5344CB8AC3E}">
        <p14:creationId xmlns:p14="http://schemas.microsoft.com/office/powerpoint/2010/main" val="147462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rgbClr val="0055A4"/>
                </a:solidFill>
                <a:latin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55A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6A4FDF-2C2B-4749-B8D1-F5E87E073534}"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2369204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97D2DF-09EC-46E0-B6F4-F356847D8BB4}"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3693054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5AB63-B5DB-499E-BB5C-87510896E121}"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1950882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descr="A train station with a train station&#10;&#10;Description automatically generated" hidden="1">
            <a:extLst>
              <a:ext uri="{FF2B5EF4-FFF2-40B4-BE49-F238E27FC236}">
                <a16:creationId xmlns:a16="http://schemas.microsoft.com/office/drawing/2014/main" id="{F11B3D0E-A956-EAEF-371D-DC2370B1C456}"/>
              </a:ext>
            </a:extLst>
          </p:cNvPr>
          <p:cNvPicPr>
            <a:picLocks noChangeAspect="1"/>
          </p:cNvPicPr>
          <p:nvPr userDrawn="1"/>
        </p:nvPicPr>
        <p:blipFill rotWithShape="1">
          <a:blip r:embed="rId3" cstate="print">
            <a:alphaModFix amt="25000"/>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238CB3-E7DB-453E-8454-1F3F9796ED6C}"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258997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A1FBB3C3-E147-4BDC-9D57-0BD4D76A21CC}" type="datetime1">
              <a:rPr lang="en-US" smtClean="0"/>
              <a:t>11/25/2024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p>
            <a:fld id="{27F80E31-2CDF-4D43-A783-DABF46EACB8C}" type="slidenum">
              <a:rPr lang="en-US" smtClean="0"/>
              <a:t>‹#›</a:t>
            </a:fld>
            <a:endParaRPr lang="en-US"/>
          </a:p>
        </p:txBody>
      </p:sp>
    </p:spTree>
    <p:extLst>
      <p:ext uri="{BB962C8B-B14F-4D97-AF65-F5344CB8AC3E}">
        <p14:creationId xmlns:p14="http://schemas.microsoft.com/office/powerpoint/2010/main" val="1389776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0055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5073FF37-3A70-49AD-87E4-B02253190983}" type="datetime1">
              <a:rPr lang="en-US" smtClean="0"/>
              <a:t>11/25/2024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p>
            <a:fld id="{27F80E31-2CDF-4D43-A783-DABF46EACB8C}" type="slidenum">
              <a:rPr lang="en-US" smtClean="0"/>
              <a:t>‹#›</a:t>
            </a:fld>
            <a:endParaRPr lang="en-US"/>
          </a:p>
        </p:txBody>
      </p:sp>
    </p:spTree>
    <p:extLst>
      <p:ext uri="{BB962C8B-B14F-4D97-AF65-F5344CB8AC3E}">
        <p14:creationId xmlns:p14="http://schemas.microsoft.com/office/powerpoint/2010/main" val="2376126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8289471-B468-148D-C0DA-58AE925408AA}"/>
              </a:ext>
            </a:extLst>
          </p:cNvPr>
          <p:cNvSpPr/>
          <p:nvPr userDrawn="1"/>
        </p:nvSpPr>
        <p:spPr>
          <a:xfrm>
            <a:off x="723900" y="353093"/>
            <a:ext cx="10790322" cy="5811838"/>
          </a:xfrm>
          <a:prstGeom prst="roundRect">
            <a:avLst>
              <a:gd name="adj" fmla="val 43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pic>
        <p:nvPicPr>
          <p:cNvPr id="9" name="Picture 8" descr="A black and white rectangle&#10;&#10;Description automatically generated">
            <a:extLst>
              <a:ext uri="{FF2B5EF4-FFF2-40B4-BE49-F238E27FC236}">
                <a16:creationId xmlns:a16="http://schemas.microsoft.com/office/drawing/2014/main" id="{965796AF-4120-4130-A856-76D4869A02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04907"/>
            <a:ext cx="2743200" cy="365125"/>
          </a:xfrm>
        </p:spPr>
        <p:txBody>
          <a:bodyPr/>
          <a:lstStyle>
            <a:lvl1pPr>
              <a:defRPr sz="1050"/>
            </a:lvl1pPr>
          </a:lstStyle>
          <a:p>
            <a:fld id="{358CEDA6-9798-489B-BC56-EC658C61002A}" type="datetime1">
              <a:rPr lang="en-US" smtClean="0"/>
              <a:t>11/25/2024</a:t>
            </a:fld>
            <a:endParaRPr lang="en-US"/>
          </a:p>
        </p:txBody>
      </p:sp>
      <p:sp>
        <p:nvSpPr>
          <p:cNvPr id="5" name="Footer Placeholder 4"/>
          <p:cNvSpPr>
            <a:spLocks noGrp="1"/>
          </p:cNvSpPr>
          <p:nvPr>
            <p:ph type="ftr" sz="quarter" idx="11"/>
          </p:nvPr>
        </p:nvSpPr>
        <p:spPr>
          <a:xfrm>
            <a:off x="4038600" y="6504907"/>
            <a:ext cx="4114800" cy="365125"/>
          </a:xfrm>
        </p:spPr>
        <p:txBody>
          <a:bodyPr/>
          <a:lstStyle>
            <a:lvl1pPr>
              <a:defRPr sz="1050"/>
            </a:lvl1pPr>
          </a:lstStyle>
          <a:p>
            <a:endParaRPr lang="en-US"/>
          </a:p>
        </p:txBody>
      </p:sp>
      <p:sp>
        <p:nvSpPr>
          <p:cNvPr id="6" name="Slide Number Placeholder 5"/>
          <p:cNvSpPr>
            <a:spLocks noGrp="1"/>
          </p:cNvSpPr>
          <p:nvPr>
            <p:ph type="sldNum" sz="quarter" idx="12"/>
          </p:nvPr>
        </p:nvSpPr>
        <p:spPr>
          <a:xfrm>
            <a:off x="8610600" y="6504907"/>
            <a:ext cx="2743200" cy="365125"/>
          </a:xfrm>
        </p:spPr>
        <p:txBody>
          <a:bodyPr/>
          <a:lstStyle>
            <a:lvl1pPr>
              <a:defRPr sz="1050"/>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112837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55A4"/>
        </a:solidFill>
        <a:effectLst/>
      </p:bgPr>
    </p:bg>
    <p:spTree>
      <p:nvGrpSpPr>
        <p:cNvPr id="1" name=""/>
        <p:cNvGrpSpPr/>
        <p:nvPr/>
      </p:nvGrpSpPr>
      <p:grpSpPr>
        <a:xfrm>
          <a:off x="0" y="0"/>
          <a:ext cx="0" cy="0"/>
          <a:chOff x="0" y="0"/>
          <a:chExt cx="0" cy="0"/>
        </a:xfrm>
      </p:grpSpPr>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4B597310-1526-4512-8AE5-F099E702425F}" type="datetime1">
              <a:rPr lang="en-US" smtClean="0"/>
              <a:t>11/25/2024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978102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0055A4"/>
        </a:solidFill>
        <a:effectLst/>
      </p:bgPr>
    </p:bg>
    <p:spTree>
      <p:nvGrpSpPr>
        <p:cNvPr id="1" name=""/>
        <p:cNvGrpSpPr/>
        <p:nvPr/>
      </p:nvGrpSpPr>
      <p:grpSpPr>
        <a:xfrm>
          <a:off x="0" y="0"/>
          <a:ext cx="0" cy="0"/>
          <a:chOff x="0" y="0"/>
          <a:chExt cx="0" cy="0"/>
        </a:xfrm>
      </p:grpSpPr>
      <p:pic>
        <p:nvPicPr>
          <p:cNvPr id="14" name="Picture 13" descr="People on a bus&#10;&#10;Description automatically generated">
            <a:extLst>
              <a:ext uri="{FF2B5EF4-FFF2-40B4-BE49-F238E27FC236}">
                <a16:creationId xmlns:a16="http://schemas.microsoft.com/office/drawing/2014/main" id="{5DB155D8-A8D3-7A4A-A92F-1ADFBB9E4F57}"/>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025F931C-AA5F-4CF3-B040-4D2989DE1BBB}" type="datetime1">
              <a:rPr lang="en-US" smtClean="0"/>
              <a:t>11/25/2024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88322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C71DA-2ACA-4511-9EF0-959C1FA1C6ED}"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520326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0055A4"/>
        </a:solidFill>
        <a:effectLst/>
      </p:bgPr>
    </p:bg>
    <p:spTree>
      <p:nvGrpSpPr>
        <p:cNvPr id="1" name=""/>
        <p:cNvGrpSpPr/>
        <p:nvPr/>
      </p:nvGrpSpPr>
      <p:grpSpPr>
        <a:xfrm>
          <a:off x="0" y="0"/>
          <a:ext cx="0" cy="0"/>
          <a:chOff x="0" y="0"/>
          <a:chExt cx="0" cy="0"/>
        </a:xfrm>
      </p:grpSpPr>
      <p:pic>
        <p:nvPicPr>
          <p:cNvPr id="7" name="Picture 6" descr="A train station with a train station&#10;&#10;Description automatically generated">
            <a:extLst>
              <a:ext uri="{FF2B5EF4-FFF2-40B4-BE49-F238E27FC236}">
                <a16:creationId xmlns:a16="http://schemas.microsoft.com/office/drawing/2014/main" id="{597E6460-9CB1-43D2-07DD-4A7587B9C05F}"/>
              </a:ext>
            </a:extLst>
          </p:cNvPr>
          <p:cNvPicPr>
            <a:picLocks noChangeAspect="1"/>
          </p:cNvPicPr>
          <p:nvPr userDrawn="1"/>
        </p:nvPicPr>
        <p:blipFill rotWithShape="1">
          <a:blip r:embed="rId2" cstate="print">
            <a:alphaModFix amt="45000"/>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a:solidFill>
            <a:schemeClr val="bg1">
              <a:alpha val="81000"/>
            </a:schemeClr>
          </a:solidFill>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a:solidFill>
            <a:schemeClr val="bg1">
              <a:alpha val="81000"/>
            </a:schemeClr>
          </a:solidFill>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EBE69279-E31C-47D2-97C9-210C9806D362}" type="datetime1">
              <a:rPr lang="en-US" smtClean="0"/>
              <a:t>11/25/2024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4166541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0055A4"/>
        </a:solidFill>
        <a:effectLst/>
      </p:bgPr>
    </p:bg>
    <p:spTree>
      <p:nvGrpSpPr>
        <p:cNvPr id="1" name=""/>
        <p:cNvGrpSpPr/>
        <p:nvPr/>
      </p:nvGrpSpPr>
      <p:grpSpPr>
        <a:xfrm>
          <a:off x="0" y="0"/>
          <a:ext cx="0" cy="0"/>
          <a:chOff x="0" y="0"/>
          <a:chExt cx="0" cy="0"/>
        </a:xfrm>
      </p:grpSpPr>
      <p:pic>
        <p:nvPicPr>
          <p:cNvPr id="8" name="Picture 7" descr="A train at a train station&#10;&#10;Description automatically generated">
            <a:extLst>
              <a:ext uri="{FF2B5EF4-FFF2-40B4-BE49-F238E27FC236}">
                <a16:creationId xmlns:a16="http://schemas.microsoft.com/office/drawing/2014/main" id="{B74326D6-7947-5339-A251-20C3D1D0C5C7}"/>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t="23947" b="1053"/>
          <a:stretch/>
        </p:blipFill>
        <p:spPr>
          <a:xfrm>
            <a:off x="0" y="0"/>
            <a:ext cx="12192000" cy="6858000"/>
          </a:xfrm>
          <a:prstGeom prst="rect">
            <a:avLst/>
          </a:prstGeom>
        </p:spPr>
      </p:pic>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a:noFill/>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a:noFill/>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8756A8F4-3A1A-4B72-B394-A11362619CAD}" type="datetime1">
              <a:rPr lang="en-US" smtClean="0"/>
              <a:t>11/25/2024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294428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C14BE8-8ADD-0AF7-F740-1971C618D8B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82FABC-04C3-7D91-BDCC-4B0B11DF0D41}"/>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D445D7-7D22-0DA9-61BD-BEBCB4FBF9AB}"/>
              </a:ext>
            </a:extLst>
          </p:cNvPr>
          <p:cNvSpPr>
            <a:spLocks noGrp="1"/>
          </p:cNvSpPr>
          <p:nvPr>
            <p:ph type="dt" sz="half" idx="10"/>
          </p:nvPr>
        </p:nvSpPr>
        <p:spPr/>
        <p:txBody>
          <a:bodyPr/>
          <a:lstStyle/>
          <a:p>
            <a:fld id="{D022E0B3-B116-4739-A778-3F58720013D2}" type="datetime1">
              <a:rPr lang="en-US" smtClean="0"/>
              <a:t>11/25/2024</a:t>
            </a:fld>
            <a:endParaRPr lang="en-US"/>
          </a:p>
        </p:txBody>
      </p:sp>
      <p:sp>
        <p:nvSpPr>
          <p:cNvPr id="4" name="Footer Placeholder 3">
            <a:extLst>
              <a:ext uri="{FF2B5EF4-FFF2-40B4-BE49-F238E27FC236}">
                <a16:creationId xmlns:a16="http://schemas.microsoft.com/office/drawing/2014/main" id="{9F57D523-1D8A-6B09-8D04-10145AC11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1B7EC5-362E-3DF2-9558-8D28056D5DD8}"/>
              </a:ext>
            </a:extLst>
          </p:cNvPr>
          <p:cNvSpPr>
            <a:spLocks noGrp="1"/>
          </p:cNvSpPr>
          <p:nvPr>
            <p:ph type="sldNum" sz="quarter" idx="12"/>
          </p:nvPr>
        </p:nvSpPr>
        <p:spPr/>
        <p:txBody>
          <a:bodyPr/>
          <a:lstStyle/>
          <a:p>
            <a:fld id="{0D233E8C-AF31-456D-A108-663B8DF80B30}" type="slidenum">
              <a:rPr lang="en-US" smtClean="0"/>
              <a:t>‹#›</a:t>
            </a:fld>
            <a:endParaRPr lang="en-US"/>
          </a:p>
        </p:txBody>
      </p:sp>
      <p:sp>
        <p:nvSpPr>
          <p:cNvPr id="2" name="TextBox 1">
            <a:extLst>
              <a:ext uri="{FF2B5EF4-FFF2-40B4-BE49-F238E27FC236}">
                <a16:creationId xmlns:a16="http://schemas.microsoft.com/office/drawing/2014/main" id="{A8B00CDE-4308-42B1-A832-C85970316D2F}"/>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E6E7E8">
                    <a:alpha val="25000"/>
                  </a:srgbClr>
                </a:solidFill>
              </a:rPr>
              <a:t>UTAH TRANSIT AUTHORITY</a:t>
            </a:r>
          </a:p>
        </p:txBody>
      </p:sp>
    </p:spTree>
    <p:extLst>
      <p:ext uri="{BB962C8B-B14F-4D97-AF65-F5344CB8AC3E}">
        <p14:creationId xmlns:p14="http://schemas.microsoft.com/office/powerpoint/2010/main" val="3750909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Divider - Service Changes">
    <p:bg>
      <p:bgPr>
        <a:solidFill>
          <a:srgbClr val="0055A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8DA9BA-8D76-2E48-2E3A-AE91631DA524}"/>
              </a:ext>
            </a:extLst>
          </p:cNvPr>
          <p:cNvSpPr/>
          <p:nvPr userDrawn="1"/>
        </p:nvSpPr>
        <p:spPr>
          <a:xfrm>
            <a:off x="0" y="0"/>
            <a:ext cx="12192000" cy="6858000"/>
          </a:xfrm>
          <a:prstGeom prst="rect">
            <a:avLst/>
          </a:prstGeom>
          <a:gradFill flip="none" rotWithShape="1">
            <a:gsLst>
              <a:gs pos="0">
                <a:srgbClr val="1976D2">
                  <a:lumMod val="89000"/>
                </a:srgbClr>
              </a:gs>
              <a:gs pos="23000">
                <a:srgbClr val="1976D2">
                  <a:lumMod val="89000"/>
                </a:srgbClr>
              </a:gs>
              <a:gs pos="69000">
                <a:srgbClr val="1976D2">
                  <a:lumMod val="75000"/>
                </a:srgbClr>
              </a:gs>
              <a:gs pos="97000">
                <a:srgbClr val="1976D2">
                  <a:lumMod val="7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1974889"/>
            <a:ext cx="6173754" cy="2514600"/>
          </a:xfrm>
        </p:spPr>
        <p:txBody>
          <a:bodyPr anchor="ctr" anchorCtr="0">
            <a:noAutofit/>
          </a:bodyPr>
          <a:lstStyle>
            <a:lvl1pPr>
              <a:defRPr sz="5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4719656"/>
            <a:ext cx="3932237" cy="703263"/>
          </a:xfrm>
        </p:spPr>
        <p:txBody>
          <a:bodyPr>
            <a:normAutofit/>
          </a:bodyPr>
          <a:lstStyle>
            <a:lvl1pPr marL="0" indent="0">
              <a:buNone/>
              <a:defRPr sz="120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hidden="1">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11/25/2024</a:t>
            </a:fld>
            <a:endParaRPr lang="en-US"/>
          </a:p>
        </p:txBody>
      </p:sp>
      <p:sp>
        <p:nvSpPr>
          <p:cNvPr id="6" name="Footer Placeholder 5" hidden="1">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grpSp>
        <p:nvGrpSpPr>
          <p:cNvPr id="8" name="Group 7">
            <a:extLst>
              <a:ext uri="{FF2B5EF4-FFF2-40B4-BE49-F238E27FC236}">
                <a16:creationId xmlns:a16="http://schemas.microsoft.com/office/drawing/2014/main" id="{5BC25830-D1ED-C428-3510-683C0C9EA64E}"/>
              </a:ext>
            </a:extLst>
          </p:cNvPr>
          <p:cNvGrpSpPr/>
          <p:nvPr userDrawn="1"/>
        </p:nvGrpSpPr>
        <p:grpSpPr>
          <a:xfrm>
            <a:off x="839788" y="4568710"/>
            <a:ext cx="2997957" cy="11431"/>
            <a:chOff x="1313580" y="4500919"/>
            <a:chExt cx="2997957" cy="11431"/>
          </a:xfrm>
        </p:grpSpPr>
        <p:sp>
          <p:nvSpPr>
            <p:cNvPr id="9" name="Shape 1036">
              <a:extLst>
                <a:ext uri="{FF2B5EF4-FFF2-40B4-BE49-F238E27FC236}">
                  <a16:creationId xmlns:a16="http://schemas.microsoft.com/office/drawing/2014/main" id="{D2E3DF45-6579-28E0-E544-045EC06055FB}"/>
                </a:ext>
              </a:extLst>
            </p:cNvPr>
            <p:cNvSpPr/>
            <p:nvPr/>
          </p:nvSpPr>
          <p:spPr>
            <a:xfrm>
              <a:off x="1313580" y="4500919"/>
              <a:ext cx="1085850" cy="1"/>
            </a:xfrm>
            <a:prstGeom prst="line">
              <a:avLst/>
            </a:prstGeom>
            <a:noFill/>
            <a:ln w="25400"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sp>
          <p:nvSpPr>
            <p:cNvPr id="10" name="Shape 1037">
              <a:extLst>
                <a:ext uri="{FF2B5EF4-FFF2-40B4-BE49-F238E27FC236}">
                  <a16:creationId xmlns:a16="http://schemas.microsoft.com/office/drawing/2014/main" id="{7114B4D1-417C-F6D7-B516-DB79FD4BDBD7}"/>
                </a:ext>
              </a:extLst>
            </p:cNvPr>
            <p:cNvSpPr/>
            <p:nvPr/>
          </p:nvSpPr>
          <p:spPr>
            <a:xfrm>
              <a:off x="1313580" y="4512350"/>
              <a:ext cx="2997957" cy="0"/>
            </a:xfrm>
            <a:prstGeom prst="line">
              <a:avLst/>
            </a:prstGeom>
            <a:noFill/>
            <a:ln w="9525"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grpSp>
      <p:pic>
        <p:nvPicPr>
          <p:cNvPr id="13" name="Picture 12" descr="A black and white rectangle&#10;&#10;Description automatically generated">
            <a:extLst>
              <a:ext uri="{FF2B5EF4-FFF2-40B4-BE49-F238E27FC236}">
                <a16:creationId xmlns:a16="http://schemas.microsoft.com/office/drawing/2014/main" id="{AF5F2A33-BF86-A2CD-37DF-838584AF26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35633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63E8C-DFD8-4A0D-A146-C3BC49117471}" type="datetime1">
              <a:rPr lang="en-US" smtClean="0">
                <a:solidFill>
                  <a:prstClr val="black">
                    <a:tint val="75000"/>
                  </a:prstClr>
                </a:solidFill>
              </a:r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lgn="ctr">
              <a:defRPr>
                <a:solidFill>
                  <a:srgbClr val="0055A4"/>
                </a:solidFill>
              </a:defRPr>
            </a:lvl1pPr>
          </a:lstStyle>
          <a:p>
            <a:fld id="{7443972A-68F0-4EEE-8D44-8247859870C0}" type="slidenum">
              <a:rPr lang="en-US" smtClean="0"/>
              <a:pPr/>
              <a:t>‹#›</a:t>
            </a:fld>
            <a:endParaRPr lang="en-US"/>
          </a:p>
        </p:txBody>
      </p:sp>
    </p:spTree>
    <p:extLst>
      <p:ext uri="{BB962C8B-B14F-4D97-AF65-F5344CB8AC3E}">
        <p14:creationId xmlns:p14="http://schemas.microsoft.com/office/powerpoint/2010/main" val="21168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DFE1B5AB-1F4B-456F-9E16-C08501E54A63}" type="datetime1">
              <a:rPr lang="en-US" smtClean="0"/>
              <a:t>11/25/2024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spTree>
    <p:extLst>
      <p:ext uri="{BB962C8B-B14F-4D97-AF65-F5344CB8AC3E}">
        <p14:creationId xmlns:p14="http://schemas.microsoft.com/office/powerpoint/2010/main" val="407303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0055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11/25/2024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spTree>
    <p:extLst>
      <p:ext uri="{BB962C8B-B14F-4D97-AF65-F5344CB8AC3E}">
        <p14:creationId xmlns:p14="http://schemas.microsoft.com/office/powerpoint/2010/main" val="444402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Service Changes - detailed">
    <p:bg>
      <p:bgPr>
        <a:solidFill>
          <a:srgbClr val="0055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623150"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623150"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11/25/2024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sp>
        <p:nvSpPr>
          <p:cNvPr id="8" name="Rectangle 7">
            <a:extLst>
              <a:ext uri="{FF2B5EF4-FFF2-40B4-BE49-F238E27FC236}">
                <a16:creationId xmlns:a16="http://schemas.microsoft.com/office/drawing/2014/main" id="{1935B382-464A-690F-12DE-5571CC2687ED}"/>
              </a:ext>
            </a:extLst>
          </p:cNvPr>
          <p:cNvSpPr>
            <a:spLocks noGrp="1" noRot="1" noMove="1" noResize="1" noEditPoints="1" noAdjustHandles="1" noChangeArrowheads="1" noChangeShapeType="1"/>
          </p:cNvSpPr>
          <p:nvPr userDrawn="1"/>
        </p:nvSpPr>
        <p:spPr>
          <a:xfrm>
            <a:off x="4997302" y="0"/>
            <a:ext cx="719469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rectangle&#10;&#10;Description automatically generated">
            <a:extLst>
              <a:ext uri="{FF2B5EF4-FFF2-40B4-BE49-F238E27FC236}">
                <a16:creationId xmlns:a16="http://schemas.microsoft.com/office/drawing/2014/main" id="{1ACF614E-390F-83C5-69E0-255B72942CE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262167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Service Changes">
    <p:bg>
      <p:bgPr>
        <a:solidFill>
          <a:srgbClr val="0055A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8DA9BA-8D76-2E48-2E3A-AE91631DA524}"/>
              </a:ext>
            </a:extLst>
          </p:cNvPr>
          <p:cNvSpPr/>
          <p:nvPr userDrawn="1"/>
        </p:nvSpPr>
        <p:spPr>
          <a:xfrm>
            <a:off x="0" y="0"/>
            <a:ext cx="12192000" cy="6858000"/>
          </a:xfrm>
          <a:prstGeom prst="rect">
            <a:avLst/>
          </a:prstGeom>
          <a:gradFill flip="none" rotWithShape="1">
            <a:gsLst>
              <a:gs pos="0">
                <a:srgbClr val="1976D2">
                  <a:lumMod val="89000"/>
                </a:srgbClr>
              </a:gs>
              <a:gs pos="23000">
                <a:srgbClr val="1976D2">
                  <a:lumMod val="89000"/>
                </a:srgbClr>
              </a:gs>
              <a:gs pos="69000">
                <a:srgbClr val="1976D2">
                  <a:lumMod val="75000"/>
                </a:srgbClr>
              </a:gs>
              <a:gs pos="97000">
                <a:srgbClr val="1976D2">
                  <a:lumMod val="7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1974889"/>
            <a:ext cx="6173754" cy="2514600"/>
          </a:xfrm>
        </p:spPr>
        <p:txBody>
          <a:bodyPr anchor="b" anchorCtr="0">
            <a:noAutofit/>
          </a:bodyPr>
          <a:lstStyle>
            <a:lvl1pPr>
              <a:defRPr sz="5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4719656"/>
            <a:ext cx="3932237" cy="703263"/>
          </a:xfrm>
        </p:spPr>
        <p:txBody>
          <a:bodyPr>
            <a:normAutofit/>
          </a:bodyPr>
          <a:lstStyle>
            <a:lvl1pPr marL="0" indent="0">
              <a:buNone/>
              <a:defRPr sz="120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hidden="1">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11/25/2024</a:t>
            </a:fld>
            <a:endParaRPr lang="en-US"/>
          </a:p>
        </p:txBody>
      </p:sp>
      <p:sp>
        <p:nvSpPr>
          <p:cNvPr id="6" name="Footer Placeholder 5" hidden="1">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grpSp>
        <p:nvGrpSpPr>
          <p:cNvPr id="8" name="Group 7">
            <a:extLst>
              <a:ext uri="{FF2B5EF4-FFF2-40B4-BE49-F238E27FC236}">
                <a16:creationId xmlns:a16="http://schemas.microsoft.com/office/drawing/2014/main" id="{5BC25830-D1ED-C428-3510-683C0C9EA64E}"/>
              </a:ext>
            </a:extLst>
          </p:cNvPr>
          <p:cNvGrpSpPr/>
          <p:nvPr userDrawn="1"/>
        </p:nvGrpSpPr>
        <p:grpSpPr>
          <a:xfrm>
            <a:off x="839788" y="4568710"/>
            <a:ext cx="2997957" cy="11431"/>
            <a:chOff x="1313580" y="4500919"/>
            <a:chExt cx="2997957" cy="11431"/>
          </a:xfrm>
        </p:grpSpPr>
        <p:sp>
          <p:nvSpPr>
            <p:cNvPr id="9" name="Shape 1036">
              <a:extLst>
                <a:ext uri="{FF2B5EF4-FFF2-40B4-BE49-F238E27FC236}">
                  <a16:creationId xmlns:a16="http://schemas.microsoft.com/office/drawing/2014/main" id="{D2E3DF45-6579-28E0-E544-045EC06055FB}"/>
                </a:ext>
              </a:extLst>
            </p:cNvPr>
            <p:cNvSpPr/>
            <p:nvPr/>
          </p:nvSpPr>
          <p:spPr>
            <a:xfrm>
              <a:off x="1313580" y="4500919"/>
              <a:ext cx="1085850" cy="1"/>
            </a:xfrm>
            <a:prstGeom prst="line">
              <a:avLst/>
            </a:prstGeom>
            <a:noFill/>
            <a:ln w="25400"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sp>
          <p:nvSpPr>
            <p:cNvPr id="10" name="Shape 1037">
              <a:extLst>
                <a:ext uri="{FF2B5EF4-FFF2-40B4-BE49-F238E27FC236}">
                  <a16:creationId xmlns:a16="http://schemas.microsoft.com/office/drawing/2014/main" id="{7114B4D1-417C-F6D7-B516-DB79FD4BDBD7}"/>
                </a:ext>
              </a:extLst>
            </p:cNvPr>
            <p:cNvSpPr/>
            <p:nvPr/>
          </p:nvSpPr>
          <p:spPr>
            <a:xfrm>
              <a:off x="1313580" y="4512350"/>
              <a:ext cx="2997957" cy="0"/>
            </a:xfrm>
            <a:prstGeom prst="line">
              <a:avLst/>
            </a:prstGeom>
            <a:noFill/>
            <a:ln w="9525"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grpSp>
      <p:pic>
        <p:nvPicPr>
          <p:cNvPr id="13" name="Picture 12" descr="A black and white rectangle&#10;&#10;Description automatically generated">
            <a:extLst>
              <a:ext uri="{FF2B5EF4-FFF2-40B4-BE49-F238E27FC236}">
                <a16:creationId xmlns:a16="http://schemas.microsoft.com/office/drawing/2014/main" id="{AF5F2A33-BF86-A2CD-37DF-838584AF26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12946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8289471-B468-148D-C0DA-58AE925408AA}"/>
              </a:ext>
            </a:extLst>
          </p:cNvPr>
          <p:cNvSpPr/>
          <p:nvPr userDrawn="1"/>
        </p:nvSpPr>
        <p:spPr>
          <a:xfrm>
            <a:off x="723900" y="353093"/>
            <a:ext cx="10790322" cy="5811838"/>
          </a:xfrm>
          <a:prstGeom prst="roundRect">
            <a:avLst>
              <a:gd name="adj" fmla="val 43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pic>
        <p:nvPicPr>
          <p:cNvPr id="9" name="Picture 8" descr="A black and white rectangle&#10;&#10;Description automatically generated">
            <a:extLst>
              <a:ext uri="{FF2B5EF4-FFF2-40B4-BE49-F238E27FC236}">
                <a16:creationId xmlns:a16="http://schemas.microsoft.com/office/drawing/2014/main" id="{965796AF-4120-4130-A856-76D4869A02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04907"/>
            <a:ext cx="2743200" cy="365125"/>
          </a:xfrm>
        </p:spPr>
        <p:txBody>
          <a:bodyPr/>
          <a:lstStyle>
            <a:lvl1pPr>
              <a:defRPr sz="1050"/>
            </a:lvl1pPr>
          </a:lstStyle>
          <a:p>
            <a:fld id="{6DD63072-9CB4-42F9-9BCB-9630EFB7092A}" type="datetime1">
              <a:rPr lang="en-US" smtClean="0"/>
              <a:t>11/25/2024</a:t>
            </a:fld>
            <a:endParaRPr lang="en-US"/>
          </a:p>
        </p:txBody>
      </p:sp>
      <p:sp>
        <p:nvSpPr>
          <p:cNvPr id="5" name="Footer Placeholder 4"/>
          <p:cNvSpPr>
            <a:spLocks noGrp="1"/>
          </p:cNvSpPr>
          <p:nvPr>
            <p:ph type="ftr" sz="quarter" idx="11"/>
          </p:nvPr>
        </p:nvSpPr>
        <p:spPr>
          <a:xfrm>
            <a:off x="4038600" y="6504907"/>
            <a:ext cx="4114800" cy="365125"/>
          </a:xfrm>
        </p:spPr>
        <p:txBody>
          <a:bodyPr/>
          <a:lstStyle>
            <a:lvl1pPr>
              <a:defRPr sz="1050"/>
            </a:lvl1pPr>
          </a:lstStyle>
          <a:p>
            <a:endParaRPr lang="en-US"/>
          </a:p>
        </p:txBody>
      </p:sp>
      <p:sp>
        <p:nvSpPr>
          <p:cNvPr id="6" name="Slide Number Placeholder 5"/>
          <p:cNvSpPr>
            <a:spLocks noGrp="1"/>
          </p:cNvSpPr>
          <p:nvPr>
            <p:ph type="sldNum" sz="quarter" idx="12"/>
          </p:nvPr>
        </p:nvSpPr>
        <p:spPr>
          <a:xfrm>
            <a:off x="8610600" y="6504907"/>
            <a:ext cx="2743200" cy="365125"/>
          </a:xfrm>
        </p:spPr>
        <p:txBody>
          <a:bodyPr/>
          <a:lstStyle>
            <a:lvl1pPr algn="ctr">
              <a:defRPr sz="1050">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98868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55A4"/>
        </a:solidFill>
        <a:effectLst/>
      </p:bgPr>
    </p:bg>
    <p:spTree>
      <p:nvGrpSpPr>
        <p:cNvPr id="1" name=""/>
        <p:cNvGrpSpPr/>
        <p:nvPr/>
      </p:nvGrpSpPr>
      <p:grpSpPr>
        <a:xfrm>
          <a:off x="0" y="0"/>
          <a:ext cx="0" cy="0"/>
          <a:chOff x="0" y="0"/>
          <a:chExt cx="0" cy="0"/>
        </a:xfrm>
      </p:grpSpPr>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CFF5B1B2-7288-4012-B0C2-88CC4E844C6D}" type="datetime1">
              <a:rPr lang="en-US" smtClean="0"/>
              <a:t>11/25/2024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881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C14BE8-8ADD-0AF7-F740-1971C618D8B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82FABC-04C3-7D91-BDCC-4B0B11DF0D41}"/>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D445D7-7D22-0DA9-61BD-BEBCB4FBF9AB}"/>
              </a:ext>
            </a:extLst>
          </p:cNvPr>
          <p:cNvSpPr>
            <a:spLocks noGrp="1"/>
          </p:cNvSpPr>
          <p:nvPr>
            <p:ph type="dt" sz="half" idx="10"/>
          </p:nvPr>
        </p:nvSpPr>
        <p:spPr/>
        <p:txBody>
          <a:bodyPr/>
          <a:lstStyle/>
          <a:p>
            <a:fld id="{1EE4D402-D673-4094-8440-EF0A0B990996}" type="datetime1">
              <a:rPr lang="en-US" smtClean="0"/>
              <a:t>11/25/2024</a:t>
            </a:fld>
            <a:endParaRPr lang="en-US"/>
          </a:p>
        </p:txBody>
      </p:sp>
      <p:sp>
        <p:nvSpPr>
          <p:cNvPr id="4" name="Footer Placeholder 3">
            <a:extLst>
              <a:ext uri="{FF2B5EF4-FFF2-40B4-BE49-F238E27FC236}">
                <a16:creationId xmlns:a16="http://schemas.microsoft.com/office/drawing/2014/main" id="{9F57D523-1D8A-6B09-8D04-10145AC11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1B7EC5-362E-3DF2-9558-8D28056D5DD8}"/>
              </a:ext>
            </a:extLst>
          </p:cNvPr>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
        <p:nvSpPr>
          <p:cNvPr id="2" name="TextBox 1">
            <a:extLst>
              <a:ext uri="{FF2B5EF4-FFF2-40B4-BE49-F238E27FC236}">
                <a16:creationId xmlns:a16="http://schemas.microsoft.com/office/drawing/2014/main" id="{A8B00CDE-4308-42B1-A832-C85970316D2F}"/>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E6E7E8">
                    <a:alpha val="25000"/>
                  </a:srgbClr>
                </a:solidFill>
              </a:rPr>
              <a:t>UTAH TRANSIT AUTHORITY</a:t>
            </a:r>
          </a:p>
        </p:txBody>
      </p:sp>
    </p:spTree>
    <p:extLst>
      <p:ext uri="{BB962C8B-B14F-4D97-AF65-F5344CB8AC3E}">
        <p14:creationId xmlns:p14="http://schemas.microsoft.com/office/powerpoint/2010/main" val="4288201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and white rectangle&#10;&#10;Description automatically generated">
            <a:extLst>
              <a:ext uri="{FF2B5EF4-FFF2-40B4-BE49-F238E27FC236}">
                <a16:creationId xmlns:a16="http://schemas.microsoft.com/office/drawing/2014/main" id="{AB47A6D1-6D66-A611-0FEF-1BA1DACFD2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C0EE1-5BF4-4DBF-977D-6303697D584E}" type="datetime1">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055A4"/>
                </a:solidFill>
              </a:defRPr>
            </a:lvl1pPr>
          </a:lstStyle>
          <a:p>
            <a:fld id="{0D233E8C-AF31-456D-A108-663B8DF80B30}" type="slidenum">
              <a:rPr lang="en-US" smtClean="0"/>
              <a:pPr/>
              <a:t>‹#›</a:t>
            </a:fld>
            <a:endParaRPr lang="en-US"/>
          </a:p>
        </p:txBody>
      </p:sp>
      <p:sp>
        <p:nvSpPr>
          <p:cNvPr id="7" name="TextBox 6">
            <a:extLst>
              <a:ext uri="{FF2B5EF4-FFF2-40B4-BE49-F238E27FC236}">
                <a16:creationId xmlns:a16="http://schemas.microsoft.com/office/drawing/2014/main" id="{F5F7A2EB-98A2-D3E3-7828-81D7AC085AF6}"/>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DADCDE">
                    <a:alpha val="49804"/>
                  </a:srgbClr>
                </a:solidFill>
              </a:rPr>
              <a:t>UTAH TRANSIT AUTHORITY</a:t>
            </a:r>
          </a:p>
        </p:txBody>
      </p:sp>
    </p:spTree>
    <p:extLst>
      <p:ext uri="{BB962C8B-B14F-4D97-AF65-F5344CB8AC3E}">
        <p14:creationId xmlns:p14="http://schemas.microsoft.com/office/powerpoint/2010/main" val="724212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73" r:id="rId5"/>
    <p:sldLayoutId id="2147483671" r:id="rId6"/>
    <p:sldLayoutId id="2147483653" r:id="rId7"/>
    <p:sldLayoutId id="2147483652" r:id="rId8"/>
    <p:sldLayoutId id="2147483651" r:id="rId9"/>
    <p:sldLayoutId id="2147483670" r:id="rId10"/>
  </p:sldLayoutIdLst>
  <p:hf hdr="0" ftr="0" dt="0"/>
  <p:txStyles>
    <p:titleStyle>
      <a:lvl1pPr algn="l" defTabSz="914400" rtl="0" eaLnBrk="1" latinLnBrk="0" hangingPunct="1">
        <a:lnSpc>
          <a:spcPct val="90000"/>
        </a:lnSpc>
        <a:spcBef>
          <a:spcPct val="0"/>
        </a:spcBef>
        <a:buNone/>
        <a:defRPr sz="3300" kern="1200">
          <a:solidFill>
            <a:srgbClr val="0055A4"/>
          </a:solidFill>
          <a:latin typeface="Segoe UI Black" panose="020B0A02040204020203" pitchFamily="34" charset="0"/>
          <a:ea typeface="+mj-ea"/>
          <a:cs typeface="+mj-cs"/>
        </a:defRPr>
      </a:lvl1pPr>
    </p:titleStyle>
    <p:bodyStyle>
      <a:lvl1pPr marL="228600" indent="-228600" algn="l" defTabSz="914400" rtl="0" eaLnBrk="1" latinLnBrk="0" hangingPunct="1">
        <a:lnSpc>
          <a:spcPct val="90000"/>
        </a:lnSpc>
        <a:spcBef>
          <a:spcPts val="2400"/>
        </a:spcBef>
        <a:buFont typeface="Wingdings" panose="05000000000000000000" pitchFamily="2" charset="2"/>
        <a:buChar char="§"/>
        <a:defRPr sz="2000" kern="1200">
          <a:solidFill>
            <a:srgbClr val="0055A4"/>
          </a:solidFill>
          <a:latin typeface="+mn-lt"/>
          <a:ea typeface="+mn-ea"/>
          <a:cs typeface="+mn-cs"/>
        </a:defRPr>
      </a:lvl1pPr>
      <a:lvl2pPr marL="685800" indent="-228600" algn="l" defTabSz="914400" rtl="0" eaLnBrk="1" latinLnBrk="0" hangingPunct="1">
        <a:lnSpc>
          <a:spcPct val="90000"/>
        </a:lnSpc>
        <a:spcBef>
          <a:spcPts val="2400"/>
        </a:spcBef>
        <a:buFont typeface="Wingdings" panose="05000000000000000000" pitchFamily="2" charset="2"/>
        <a:buChar char="§"/>
        <a:defRPr sz="1800" kern="1200">
          <a:solidFill>
            <a:srgbClr val="0055A4"/>
          </a:solidFill>
          <a:latin typeface="+mn-lt"/>
          <a:ea typeface="+mn-ea"/>
          <a:cs typeface="+mn-cs"/>
        </a:defRPr>
      </a:lvl2pPr>
      <a:lvl3pPr marL="1143000" indent="-228600" algn="l" defTabSz="914400" rtl="0" eaLnBrk="1" latinLnBrk="0" hangingPunct="1">
        <a:lnSpc>
          <a:spcPct val="90000"/>
        </a:lnSpc>
        <a:spcBef>
          <a:spcPts val="2400"/>
        </a:spcBef>
        <a:buFont typeface="Wingdings" panose="05000000000000000000" pitchFamily="2" charset="2"/>
        <a:buChar char="§"/>
        <a:defRPr sz="1600" kern="1200">
          <a:solidFill>
            <a:srgbClr val="0055A4"/>
          </a:solidFill>
          <a:latin typeface="+mn-lt"/>
          <a:ea typeface="+mn-ea"/>
          <a:cs typeface="+mn-cs"/>
        </a:defRPr>
      </a:lvl3pPr>
      <a:lvl4pPr marL="16002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4pPr>
      <a:lvl5pPr marL="20574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and white rectangle&#10;&#10;Description automatically generated">
            <a:extLst>
              <a:ext uri="{FF2B5EF4-FFF2-40B4-BE49-F238E27FC236}">
                <a16:creationId xmlns:a16="http://schemas.microsoft.com/office/drawing/2014/main" id="{AB47A6D1-6D66-A611-0FEF-1BA1DACFD2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09F0F-0576-4E58-B6CA-29EA61EE3501}" type="datetime1">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055A4"/>
                </a:solidFill>
              </a:defRPr>
            </a:lvl1pPr>
          </a:lstStyle>
          <a:p>
            <a:fld id="{0D233E8C-AF31-456D-A108-663B8DF80B30}" type="slidenum">
              <a:rPr lang="en-US" smtClean="0"/>
              <a:pPr/>
              <a:t>‹#›</a:t>
            </a:fld>
            <a:endParaRPr lang="en-US"/>
          </a:p>
        </p:txBody>
      </p:sp>
      <p:sp>
        <p:nvSpPr>
          <p:cNvPr id="7" name="TextBox 6">
            <a:extLst>
              <a:ext uri="{FF2B5EF4-FFF2-40B4-BE49-F238E27FC236}">
                <a16:creationId xmlns:a16="http://schemas.microsoft.com/office/drawing/2014/main" id="{F5F7A2EB-98A2-D3E3-7828-81D7AC085AF6}"/>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DADCDE">
                    <a:alpha val="49804"/>
                  </a:srgbClr>
                </a:solidFill>
              </a:rPr>
              <a:t>UTAH TRANSIT AUTHORITY</a:t>
            </a:r>
          </a:p>
        </p:txBody>
      </p:sp>
    </p:spTree>
    <p:extLst>
      <p:ext uri="{BB962C8B-B14F-4D97-AF65-F5344CB8AC3E}">
        <p14:creationId xmlns:p14="http://schemas.microsoft.com/office/powerpoint/2010/main" val="36927331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2" r:id="rId13"/>
    <p:sldLayoutId id="2147483674" r:id="rId14"/>
  </p:sldLayoutIdLst>
  <p:hf hdr="0" ftr="0" dt="0"/>
  <p:txStyles>
    <p:titleStyle>
      <a:lvl1pPr algn="l" defTabSz="914400" rtl="0" eaLnBrk="1" latinLnBrk="0" hangingPunct="1">
        <a:lnSpc>
          <a:spcPct val="90000"/>
        </a:lnSpc>
        <a:spcBef>
          <a:spcPct val="0"/>
        </a:spcBef>
        <a:buNone/>
        <a:defRPr sz="3300" kern="1200">
          <a:solidFill>
            <a:srgbClr val="0055A4"/>
          </a:solidFill>
          <a:latin typeface="Segoe UI Black" panose="020B0A02040204020203" pitchFamily="34" charset="0"/>
          <a:ea typeface="+mj-ea"/>
          <a:cs typeface="+mj-cs"/>
        </a:defRPr>
      </a:lvl1pPr>
    </p:titleStyle>
    <p:bodyStyle>
      <a:lvl1pPr marL="228600" indent="-228600" algn="l" defTabSz="914400" rtl="0" eaLnBrk="1" latinLnBrk="0" hangingPunct="1">
        <a:lnSpc>
          <a:spcPct val="90000"/>
        </a:lnSpc>
        <a:spcBef>
          <a:spcPts val="2400"/>
        </a:spcBef>
        <a:buFont typeface="Wingdings" panose="05000000000000000000" pitchFamily="2" charset="2"/>
        <a:buChar char="§"/>
        <a:defRPr sz="2000" kern="1200">
          <a:solidFill>
            <a:srgbClr val="0055A4"/>
          </a:solidFill>
          <a:latin typeface="+mn-lt"/>
          <a:ea typeface="+mn-ea"/>
          <a:cs typeface="+mn-cs"/>
        </a:defRPr>
      </a:lvl1pPr>
      <a:lvl2pPr marL="685800" indent="-228600" algn="l" defTabSz="914400" rtl="0" eaLnBrk="1" latinLnBrk="0" hangingPunct="1">
        <a:lnSpc>
          <a:spcPct val="90000"/>
        </a:lnSpc>
        <a:spcBef>
          <a:spcPts val="2400"/>
        </a:spcBef>
        <a:buFont typeface="Wingdings" panose="05000000000000000000" pitchFamily="2" charset="2"/>
        <a:buChar char="§"/>
        <a:defRPr sz="1800" kern="1200">
          <a:solidFill>
            <a:srgbClr val="0055A4"/>
          </a:solidFill>
          <a:latin typeface="+mn-lt"/>
          <a:ea typeface="+mn-ea"/>
          <a:cs typeface="+mn-cs"/>
        </a:defRPr>
      </a:lvl2pPr>
      <a:lvl3pPr marL="1143000" indent="-228600" algn="l" defTabSz="914400" rtl="0" eaLnBrk="1" latinLnBrk="0" hangingPunct="1">
        <a:lnSpc>
          <a:spcPct val="90000"/>
        </a:lnSpc>
        <a:spcBef>
          <a:spcPts val="2400"/>
        </a:spcBef>
        <a:buFont typeface="Wingdings" panose="05000000000000000000" pitchFamily="2" charset="2"/>
        <a:buChar char="§"/>
        <a:defRPr sz="1600" kern="1200">
          <a:solidFill>
            <a:srgbClr val="0055A4"/>
          </a:solidFill>
          <a:latin typeface="+mn-lt"/>
          <a:ea typeface="+mn-ea"/>
          <a:cs typeface="+mn-cs"/>
        </a:defRPr>
      </a:lvl3pPr>
      <a:lvl4pPr marL="16002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4pPr>
      <a:lvl5pPr marL="20574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svg"/><Relationship Id="rId3" Type="http://schemas.openxmlformats.org/officeDocument/2006/relationships/image" Target="../media/image47.png"/><Relationship Id="rId7" Type="http://schemas.openxmlformats.org/officeDocument/2006/relationships/image" Target="../media/image22.sv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4.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26.svg"/><Relationship Id="rId4" Type="http://schemas.openxmlformats.org/officeDocument/2006/relationships/image" Target="../media/image40.sv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4.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26.svg"/><Relationship Id="rId4" Type="http://schemas.openxmlformats.org/officeDocument/2006/relationships/image" Target="../media/image40.sv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4.svg"/><Relationship Id="rId3" Type="http://schemas.openxmlformats.org/officeDocument/2006/relationships/image" Target="../media/image55.png"/><Relationship Id="rId7" Type="http://schemas.openxmlformats.org/officeDocument/2006/relationships/image" Target="../media/image49.sv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8.png"/><Relationship Id="rId11" Type="http://schemas.openxmlformats.org/officeDocument/2006/relationships/image" Target="../media/image26.svg"/><Relationship Id="rId5" Type="http://schemas.openxmlformats.org/officeDocument/2006/relationships/image" Target="../media/image40.svg"/><Relationship Id="rId10"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4.svg"/><Relationship Id="rId3" Type="http://schemas.openxmlformats.org/officeDocument/2006/relationships/image" Target="../media/image56.png"/><Relationship Id="rId7" Type="http://schemas.openxmlformats.org/officeDocument/2006/relationships/image" Target="../media/image49.svg"/><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11" Type="http://schemas.openxmlformats.org/officeDocument/2006/relationships/image" Target="../media/image26.svg"/><Relationship Id="rId5" Type="http://schemas.openxmlformats.org/officeDocument/2006/relationships/image" Target="../media/image40.svg"/><Relationship Id="rId10"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svg"/><Relationship Id="rId4" Type="http://schemas.microsoft.com/office/2007/relationships/hdphoto" Target="../media/hdphoto2.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71.png"/><Relationship Id="rId5" Type="http://schemas.openxmlformats.org/officeDocument/2006/relationships/image" Target="../media/image21.png"/><Relationship Id="rId10" Type="http://schemas.openxmlformats.org/officeDocument/2006/relationships/image" Target="../media/image44.svg"/><Relationship Id="rId4" Type="http://schemas.openxmlformats.org/officeDocument/2006/relationships/image" Target="../media/image20.sv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7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microsoft.com/office/2018/10/relationships/comments" Target="../comments/modernComment_CC6_6B49569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83.png"/><Relationship Id="rId5" Type="http://schemas.openxmlformats.org/officeDocument/2006/relationships/image" Target="../media/image21.png"/><Relationship Id="rId10" Type="http://schemas.openxmlformats.org/officeDocument/2006/relationships/image" Target="../media/image44.svg"/><Relationship Id="rId4" Type="http://schemas.openxmlformats.org/officeDocument/2006/relationships/image" Target="../media/image20.svg"/><Relationship Id="rId9" Type="http://schemas.openxmlformats.org/officeDocument/2006/relationships/image" Target="../media/image43.png"/><Relationship Id="rId14"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39.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84.png"/><Relationship Id="rId5" Type="http://schemas.openxmlformats.org/officeDocument/2006/relationships/image" Target="../media/image21.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6.png"/></Relationships>
</file>

<file path=ppt/slides/_rels/slide5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39.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85.png"/><Relationship Id="rId5" Type="http://schemas.openxmlformats.org/officeDocument/2006/relationships/image" Target="../media/image48.png"/><Relationship Id="rId10" Type="http://schemas.openxmlformats.org/officeDocument/2006/relationships/image" Target="../media/image26.svg"/><Relationship Id="rId4" Type="http://schemas.openxmlformats.org/officeDocument/2006/relationships/image" Target="../media/image40.svg"/><Relationship Id="rId9"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4.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86.png"/><Relationship Id="rId5" Type="http://schemas.openxmlformats.org/officeDocument/2006/relationships/image" Target="../media/image21.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91.png"/><Relationship Id="rId5" Type="http://schemas.openxmlformats.org/officeDocument/2006/relationships/image" Target="../media/image48.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mailto:hearingofficer@rideuta.com" TargetMode="External"/><Relationship Id="rId7" Type="http://schemas.openxmlformats.org/officeDocument/2006/relationships/image" Target="../media/image102.sv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microsoft.com/office/2018/10/relationships/comments" Target="../comments/modernComment_C6E_CC4DF8CB.xml"/><Relationship Id="rId7" Type="http://schemas.openxmlformats.org/officeDocument/2006/relationships/image" Target="../media/image22.sv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894" y="2117787"/>
            <a:ext cx="9478167" cy="1806328"/>
          </a:xfrm>
          <a:noFill/>
        </p:spPr>
        <p:txBody>
          <a:bodyPr anchor="ctr">
            <a:normAutofit/>
          </a:bodyPr>
          <a:lstStyle/>
          <a:p>
            <a:pPr algn="r"/>
            <a:r>
              <a:rPr lang="es-ES" sz="3200" dirty="0"/>
              <a:t>Días del Cambio de abril de 2025 y 2026: Cambios propuestos en el servicio y las tarifas</a:t>
            </a:r>
            <a:r>
              <a:rPr lang="en-US" sz="3200" spc="50" dirty="0"/>
              <a:t>​</a:t>
            </a:r>
          </a:p>
        </p:txBody>
      </p:sp>
      <p:sp>
        <p:nvSpPr>
          <p:cNvPr id="3" name="Subtitle 2"/>
          <p:cNvSpPr>
            <a:spLocks noGrp="1"/>
          </p:cNvSpPr>
          <p:nvPr>
            <p:ph type="subTitle" idx="1"/>
          </p:nvPr>
        </p:nvSpPr>
        <p:spPr>
          <a:xfrm>
            <a:off x="8056136" y="5041180"/>
            <a:ext cx="3903965" cy="1399926"/>
          </a:xfrm>
          <a:noFill/>
        </p:spPr>
        <p:txBody>
          <a:bodyPr anchor="ctr">
            <a:normAutofit/>
          </a:bodyPr>
          <a:lstStyle/>
          <a:p>
            <a:pPr algn="l">
              <a:lnSpc>
                <a:spcPct val="100000"/>
              </a:lnSpc>
              <a:spcBef>
                <a:spcPts val="0"/>
              </a:spcBef>
            </a:pPr>
            <a:r>
              <a:rPr lang="es-ES" sz="2000" b="1" dirty="0"/>
              <a:t>Reunión pública virtual </a:t>
            </a:r>
          </a:p>
          <a:p>
            <a:pPr algn="l">
              <a:lnSpc>
                <a:spcPct val="100000"/>
              </a:lnSpc>
              <a:spcBef>
                <a:spcPts val="0"/>
              </a:spcBef>
            </a:pPr>
            <a:r>
              <a:rPr lang="es-ES" sz="2000" b="1" dirty="0">
                <a:cs typeface="Segoe UI"/>
              </a:rPr>
              <a:t>20 de noviembre de 2024</a:t>
            </a:r>
          </a:p>
          <a:p>
            <a:pPr algn="l">
              <a:lnSpc>
                <a:spcPct val="100000"/>
              </a:lnSpc>
              <a:spcBef>
                <a:spcPts val="0"/>
              </a:spcBef>
            </a:pPr>
            <a:r>
              <a:rPr lang="es-ES" sz="2000" b="1" dirty="0">
                <a:cs typeface="Segoe UI"/>
              </a:rPr>
              <a:t>5:30 - 7 p. m.</a:t>
            </a:r>
          </a:p>
        </p:txBody>
      </p:sp>
      <p:cxnSp>
        <p:nvCxnSpPr>
          <p:cNvPr id="19" name="Straight Connector 11">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V="1">
            <a:off x="7827285" y="5041179"/>
            <a:ext cx="0" cy="1351118"/>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AF01058D-1F6E-CCD3-5334-229A8DE97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71" y="287648"/>
            <a:ext cx="1332746" cy="355111"/>
          </a:xfrm>
          <a:prstGeom prst="rect">
            <a:avLst/>
          </a:prstGeom>
        </p:spPr>
      </p:pic>
    </p:spTree>
    <p:extLst>
      <p:ext uri="{BB962C8B-B14F-4D97-AF65-F5344CB8AC3E}">
        <p14:creationId xmlns:p14="http://schemas.microsoft.com/office/powerpoint/2010/main" val="415911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941042-AF0A-36AE-CE1F-51966D3CBC8C}"/>
              </a:ext>
            </a:extLst>
          </p:cNvPr>
          <p:cNvSpPr>
            <a:spLocks noGrp="1"/>
          </p:cNvSpPr>
          <p:nvPr>
            <p:ph type="sldNum" sz="quarter" idx="12"/>
          </p:nvPr>
        </p:nvSpPr>
        <p:spPr/>
        <p:txBody>
          <a:bodyPr/>
          <a:lstStyle/>
          <a:p>
            <a:fld id="{7443972A-68F0-4EEE-8D44-8247859870C0}" type="slidenum">
              <a:rPr lang="en-US" smtClean="0"/>
              <a:pPr/>
              <a:t>10</a:t>
            </a:fld>
            <a:endParaRPr lang="en-US"/>
          </a:p>
        </p:txBody>
      </p:sp>
      <p:pic>
        <p:nvPicPr>
          <p:cNvPr id="6" name="Picture 5">
            <a:extLst>
              <a:ext uri="{FF2B5EF4-FFF2-40B4-BE49-F238E27FC236}">
                <a16:creationId xmlns:a16="http://schemas.microsoft.com/office/drawing/2014/main" id="{4478FF64-B0B4-5B7D-4A4F-7314EA31868E}"/>
              </a:ext>
            </a:extLst>
          </p:cNvPr>
          <p:cNvPicPr>
            <a:picLocks noChangeAspect="1"/>
          </p:cNvPicPr>
          <p:nvPr/>
        </p:nvPicPr>
        <p:blipFill>
          <a:blip r:embed="rId2"/>
          <a:stretch>
            <a:fillRect/>
          </a:stretch>
        </p:blipFill>
        <p:spPr>
          <a:xfrm>
            <a:off x="3840498" y="0"/>
            <a:ext cx="4511005" cy="6858000"/>
          </a:xfrm>
          <a:prstGeom prst="rect">
            <a:avLst/>
          </a:prstGeom>
        </p:spPr>
      </p:pic>
      <p:sp>
        <p:nvSpPr>
          <p:cNvPr id="2" name="TextBox 1">
            <a:extLst>
              <a:ext uri="{FF2B5EF4-FFF2-40B4-BE49-F238E27FC236}">
                <a16:creationId xmlns:a16="http://schemas.microsoft.com/office/drawing/2014/main" id="{CB826FAE-2158-01E9-B8C7-7880F82CF0E8}"/>
              </a:ext>
            </a:extLst>
          </p:cNvPr>
          <p:cNvSpPr txBox="1"/>
          <p:nvPr/>
        </p:nvSpPr>
        <p:spPr>
          <a:xfrm>
            <a:off x="2468898" y="0"/>
            <a:ext cx="2743200" cy="200054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417</a:t>
            </a:r>
          </a:p>
          <a:p>
            <a:pPr marL="285750" indent="-285750">
              <a:buFont typeface="Arial"/>
              <a:buChar char="•"/>
            </a:pPr>
            <a:r>
              <a:rPr lang="en-US" sz="1600" dirty="0" err="1">
                <a:cs typeface="Segoe UI"/>
              </a:rPr>
              <a:t>Servicio</a:t>
            </a:r>
            <a:r>
              <a:rPr lang="en-US" sz="1600" dirty="0">
                <a:cs typeface="Segoe UI"/>
              </a:rPr>
              <a:t> nuevo entre la </a:t>
            </a:r>
            <a:r>
              <a:rPr lang="en-US" sz="1600" dirty="0" err="1">
                <a:cs typeface="Segoe UI"/>
              </a:rPr>
              <a:t>estación</a:t>
            </a:r>
            <a:r>
              <a:rPr lang="en-US" sz="1600" dirty="0">
                <a:cs typeface="Segoe UI"/>
              </a:rPr>
              <a:t> Woods Cross y 1940 West North Temple</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de lunes a </a:t>
            </a:r>
            <a:r>
              <a:rPr lang="en-US" sz="1600" dirty="0" err="1">
                <a:cs typeface="Segoe UI"/>
              </a:rPr>
              <a:t>viernes</a:t>
            </a:r>
            <a:r>
              <a:rPr lang="en-US" sz="1600" dirty="0">
                <a:cs typeface="Segoe UI"/>
              </a:rPr>
              <a:t> </a:t>
            </a: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406975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EC6AA9-A48C-914C-B1D9-96B4C9698F80}"/>
              </a:ext>
            </a:extLst>
          </p:cNvPr>
          <p:cNvSpPr>
            <a:spLocks noGrp="1"/>
          </p:cNvSpPr>
          <p:nvPr>
            <p:ph type="sldNum" sz="quarter" idx="12"/>
          </p:nvPr>
        </p:nvSpPr>
        <p:spPr/>
        <p:txBody>
          <a:bodyPr/>
          <a:lstStyle/>
          <a:p>
            <a:fld id="{7443972A-68F0-4EEE-8D44-8247859870C0}" type="slidenum">
              <a:rPr lang="en-US" smtClean="0"/>
              <a:pPr/>
              <a:t>11</a:t>
            </a:fld>
            <a:endParaRPr lang="en-US"/>
          </a:p>
        </p:txBody>
      </p:sp>
      <p:pic>
        <p:nvPicPr>
          <p:cNvPr id="6" name="Picture 5">
            <a:extLst>
              <a:ext uri="{FF2B5EF4-FFF2-40B4-BE49-F238E27FC236}">
                <a16:creationId xmlns:a16="http://schemas.microsoft.com/office/drawing/2014/main" id="{287A2998-55E1-A36A-0E6E-0E484869FCB9}"/>
              </a:ext>
            </a:extLst>
          </p:cNvPr>
          <p:cNvPicPr>
            <a:picLocks noChangeAspect="1"/>
          </p:cNvPicPr>
          <p:nvPr/>
        </p:nvPicPr>
        <p:blipFill>
          <a:blip r:embed="rId2"/>
          <a:stretch>
            <a:fillRect/>
          </a:stretch>
        </p:blipFill>
        <p:spPr>
          <a:xfrm>
            <a:off x="716086" y="0"/>
            <a:ext cx="10759829" cy="6858000"/>
          </a:xfrm>
          <a:prstGeom prst="rect">
            <a:avLst/>
          </a:prstGeom>
        </p:spPr>
      </p:pic>
      <p:sp>
        <p:nvSpPr>
          <p:cNvPr id="2" name="TextBox 1">
            <a:extLst>
              <a:ext uri="{FF2B5EF4-FFF2-40B4-BE49-F238E27FC236}">
                <a16:creationId xmlns:a16="http://schemas.microsoft.com/office/drawing/2014/main" id="{9776AA63-7CCD-2FCE-2F8B-8A047B09C347}"/>
              </a:ext>
            </a:extLst>
          </p:cNvPr>
          <p:cNvSpPr txBox="1"/>
          <p:nvPr/>
        </p:nvSpPr>
        <p:spPr>
          <a:xfrm>
            <a:off x="752661" y="4802588"/>
            <a:ext cx="3099798" cy="200054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err="1">
                <a:cs typeface="Segoe UI"/>
              </a:rPr>
              <a:t>Rutas</a:t>
            </a:r>
            <a:r>
              <a:rPr lang="en-US" sz="2800" b="1" i="1" dirty="0">
                <a:cs typeface="Segoe UI"/>
              </a:rPr>
              <a:t> 470 y 627</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modificado</a:t>
            </a:r>
            <a:r>
              <a:rPr lang="en-US" sz="1600" dirty="0">
                <a:cs typeface="Segoe UI"/>
              </a:rPr>
              <a:t> entre Kaysville y Clearfield</a:t>
            </a:r>
          </a:p>
          <a:p>
            <a:pPr marL="285750" indent="-285750">
              <a:buFont typeface="Arial"/>
              <a:buChar char="•"/>
            </a:pPr>
            <a:r>
              <a:rPr lang="en-US" sz="1600" dirty="0" err="1">
                <a:cs typeface="Segoe UI"/>
              </a:rPr>
              <a:t>Frecuencia</a:t>
            </a:r>
            <a:r>
              <a:rPr lang="en-US" sz="1600" dirty="0">
                <a:cs typeface="Segoe UI"/>
              </a:rPr>
              <a:t> de </a:t>
            </a:r>
            <a:r>
              <a:rPr lang="en-US" sz="1600" dirty="0" err="1">
                <a:cs typeface="Segoe UI"/>
              </a:rPr>
              <a:t>servicio</a:t>
            </a:r>
            <a:r>
              <a:rPr lang="en-US" sz="1600" dirty="0">
                <a:cs typeface="Segoe UI"/>
              </a:rPr>
              <a:t> de la </a:t>
            </a:r>
            <a:r>
              <a:rPr lang="en-US" sz="1600" dirty="0" err="1">
                <a:cs typeface="Segoe UI"/>
              </a:rPr>
              <a:t>ruta</a:t>
            </a:r>
            <a:r>
              <a:rPr lang="en-US" sz="1600" dirty="0">
                <a:cs typeface="Segoe UI"/>
              </a:rPr>
              <a:t> 627 </a:t>
            </a:r>
            <a:r>
              <a:rPr lang="en-US" sz="1600" dirty="0" err="1">
                <a:cs typeface="Segoe UI"/>
              </a:rPr>
              <a:t>ampliada</a:t>
            </a:r>
            <a:r>
              <a:rPr lang="en-US" sz="1600" dirty="0">
                <a:cs typeface="Segoe UI"/>
              </a:rPr>
              <a:t> a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de lunes a </a:t>
            </a:r>
            <a:r>
              <a:rPr lang="en-US" sz="1600" dirty="0" err="1">
                <a:cs typeface="Segoe UI"/>
              </a:rPr>
              <a:t>viernes</a:t>
            </a:r>
            <a:endParaRPr lang="en-US" sz="1600" dirty="0">
              <a:cs typeface="Segoe UI"/>
            </a:endParaRP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288650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6721C8-B80E-1C30-F905-21AD16F1096C}"/>
              </a:ext>
            </a:extLst>
          </p:cNvPr>
          <p:cNvSpPr>
            <a:spLocks noGrp="1"/>
          </p:cNvSpPr>
          <p:nvPr>
            <p:ph type="sldNum" sz="quarter" idx="12"/>
          </p:nvPr>
        </p:nvSpPr>
        <p:spPr/>
        <p:txBody>
          <a:bodyPr/>
          <a:lstStyle/>
          <a:p>
            <a:fld id="{7443972A-68F0-4EEE-8D44-8247859870C0}" type="slidenum">
              <a:rPr lang="en-US" smtClean="0"/>
              <a:pPr/>
              <a:t>12</a:t>
            </a:fld>
            <a:endParaRPr lang="en-US"/>
          </a:p>
        </p:txBody>
      </p:sp>
      <p:pic>
        <p:nvPicPr>
          <p:cNvPr id="6" name="Picture 5">
            <a:extLst>
              <a:ext uri="{FF2B5EF4-FFF2-40B4-BE49-F238E27FC236}">
                <a16:creationId xmlns:a16="http://schemas.microsoft.com/office/drawing/2014/main" id="{94712FA7-3050-05E1-93F0-B981A2242F18}"/>
              </a:ext>
            </a:extLst>
          </p:cNvPr>
          <p:cNvPicPr>
            <a:picLocks noChangeAspect="1"/>
          </p:cNvPicPr>
          <p:nvPr/>
        </p:nvPicPr>
        <p:blipFill>
          <a:blip r:embed="rId2"/>
          <a:stretch>
            <a:fillRect/>
          </a:stretch>
        </p:blipFill>
        <p:spPr>
          <a:xfrm>
            <a:off x="3823244" y="0"/>
            <a:ext cx="4545511" cy="6858000"/>
          </a:xfrm>
          <a:prstGeom prst="rect">
            <a:avLst/>
          </a:prstGeom>
        </p:spPr>
      </p:pic>
      <p:sp>
        <p:nvSpPr>
          <p:cNvPr id="2" name="TextBox 1">
            <a:extLst>
              <a:ext uri="{FF2B5EF4-FFF2-40B4-BE49-F238E27FC236}">
                <a16:creationId xmlns:a16="http://schemas.microsoft.com/office/drawing/2014/main" id="{C880A851-86DF-2EE4-5AD1-455A48EAB347}"/>
              </a:ext>
            </a:extLst>
          </p:cNvPr>
          <p:cNvSpPr txBox="1"/>
          <p:nvPr/>
        </p:nvSpPr>
        <p:spPr>
          <a:xfrm>
            <a:off x="2420129" y="3872567"/>
            <a:ext cx="3099798" cy="2985433"/>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628</a:t>
            </a:r>
          </a:p>
          <a:p>
            <a:pPr marL="285750" indent="-285750">
              <a:buFont typeface="Arial"/>
              <a:buChar char="•"/>
            </a:pPr>
            <a:r>
              <a:rPr lang="en-US" sz="1600" dirty="0">
                <a:cs typeface="Segoe UI"/>
              </a:rPr>
              <a:t>La </a:t>
            </a:r>
            <a:r>
              <a:rPr lang="en-US" sz="1600" dirty="0" err="1">
                <a:cs typeface="Segoe UI"/>
              </a:rPr>
              <a:t>ruta</a:t>
            </a:r>
            <a:r>
              <a:rPr lang="en-US" sz="1600" dirty="0">
                <a:cs typeface="Segoe UI"/>
              </a:rPr>
              <a:t> 628 entre las </a:t>
            </a:r>
            <a:r>
              <a:rPr lang="en-US" sz="1600" dirty="0" err="1">
                <a:cs typeface="Segoe UI"/>
              </a:rPr>
              <a:t>estaciones</a:t>
            </a:r>
            <a:r>
              <a:rPr lang="en-US" sz="1600" dirty="0">
                <a:cs typeface="Segoe UI"/>
              </a:rPr>
              <a:t> Clearfield y Layton ha </a:t>
            </a:r>
            <a:r>
              <a:rPr lang="en-US" sz="1600" dirty="0" err="1">
                <a:cs typeface="Segoe UI"/>
              </a:rPr>
              <a:t>sido</a:t>
            </a:r>
            <a:r>
              <a:rPr lang="en-US" sz="1600" dirty="0">
                <a:cs typeface="Segoe UI"/>
              </a:rPr>
              <a:t> </a:t>
            </a:r>
            <a:r>
              <a:rPr lang="en-US" sz="1600" dirty="0" err="1">
                <a:cs typeface="Segoe UI"/>
              </a:rPr>
              <a:t>reimaginada</a:t>
            </a:r>
            <a:r>
              <a:rPr lang="en-US" sz="1600" dirty="0">
                <a:cs typeface="Segoe UI"/>
              </a:rPr>
              <a:t> </a:t>
            </a:r>
            <a:r>
              <a:rPr lang="en-US" sz="1600" dirty="0" err="1">
                <a:cs typeface="Segoe UI"/>
              </a:rPr>
              <a:t>por</a:t>
            </a:r>
            <a:r>
              <a:rPr lang="en-US" sz="1600" dirty="0">
                <a:cs typeface="Segoe UI"/>
              </a:rPr>
              <a:t> </a:t>
            </a:r>
            <a:r>
              <a:rPr lang="en-US" sz="1600" dirty="0" err="1">
                <a:cs typeface="Segoe UI"/>
              </a:rPr>
              <a:t>completo</a:t>
            </a:r>
            <a:r>
              <a:rPr lang="en-US" sz="1600" dirty="0">
                <a:cs typeface="Segoe UI"/>
              </a:rPr>
              <a:t>. </a:t>
            </a:r>
          </a:p>
          <a:p>
            <a:pPr marL="285750" indent="-285750">
              <a:buFont typeface="Arial"/>
              <a:buChar char="•"/>
            </a:pPr>
            <a:r>
              <a:rPr lang="en-US" sz="1600" dirty="0" err="1">
                <a:cs typeface="Segoe UI"/>
              </a:rPr>
              <a:t>Nuevas</a:t>
            </a:r>
            <a:r>
              <a:rPr lang="en-US" sz="1600" dirty="0">
                <a:cs typeface="Segoe UI"/>
              </a:rPr>
              <a:t> </a:t>
            </a:r>
            <a:r>
              <a:rPr lang="en-US" sz="1600" dirty="0" err="1">
                <a:cs typeface="Segoe UI"/>
              </a:rPr>
              <a:t>conexiones</a:t>
            </a:r>
            <a:r>
              <a:rPr lang="en-US" sz="1600" dirty="0">
                <a:cs typeface="Segoe UI"/>
              </a:rPr>
              <a:t> al </a:t>
            </a:r>
            <a:r>
              <a:rPr lang="en-US" sz="1600" dirty="0" err="1">
                <a:cs typeface="Segoe UI"/>
              </a:rPr>
              <a:t>oeste</a:t>
            </a:r>
            <a:r>
              <a:rPr lang="en-US" sz="1600" dirty="0">
                <a:cs typeface="Segoe UI"/>
              </a:rPr>
              <a:t> de I-15 con </a:t>
            </a:r>
            <a:r>
              <a:rPr lang="en-US" sz="1600" dirty="0" err="1">
                <a:cs typeface="Segoe UI"/>
              </a:rPr>
              <a:t>servicio</a:t>
            </a:r>
            <a:r>
              <a:rPr lang="en-US" sz="1600" dirty="0">
                <a:cs typeface="Segoe UI"/>
              </a:rPr>
              <a:t> </a:t>
            </a:r>
            <a:r>
              <a:rPr lang="en-US" sz="1600" dirty="0" err="1">
                <a:cs typeface="Segoe UI"/>
              </a:rPr>
              <a:t>más</a:t>
            </a:r>
            <a:r>
              <a:rPr lang="en-US" sz="1600" dirty="0">
                <a:cs typeface="Segoe UI"/>
              </a:rPr>
              <a:t> </a:t>
            </a:r>
            <a:r>
              <a:rPr lang="en-US" sz="1600" dirty="0" err="1">
                <a:cs typeface="Segoe UI"/>
              </a:rPr>
              <a:t>directo</a:t>
            </a:r>
            <a:r>
              <a:rPr lang="en-US" sz="1600" dirty="0">
                <a:cs typeface="Segoe UI"/>
              </a:rPr>
              <a:t> a WSU-Davis</a:t>
            </a:r>
          </a:p>
          <a:p>
            <a:pPr marL="285750" indent="-285750">
              <a:buFont typeface="Arial"/>
              <a:buChar char="•"/>
            </a:pPr>
            <a:r>
              <a:rPr lang="en-US" sz="1600" dirty="0">
                <a:cs typeface="Segoe UI"/>
              </a:rPr>
              <a:t>Esta </a:t>
            </a:r>
            <a:r>
              <a:rPr lang="en-US" sz="1600" dirty="0" err="1">
                <a:cs typeface="Segoe UI"/>
              </a:rPr>
              <a:t>ruta</a:t>
            </a:r>
            <a:r>
              <a:rPr lang="en-US" sz="1600" dirty="0">
                <a:cs typeface="Segoe UI"/>
              </a:rPr>
              <a:t> </a:t>
            </a:r>
            <a:r>
              <a:rPr lang="en-US" sz="1600" dirty="0" err="1">
                <a:cs typeface="Segoe UI"/>
              </a:rPr>
              <a:t>comenzará</a:t>
            </a:r>
            <a:r>
              <a:rPr lang="en-US" sz="1600" dirty="0">
                <a:cs typeface="Segoe UI"/>
              </a:rPr>
              <a:t> a </a:t>
            </a:r>
            <a:r>
              <a:rPr lang="en-US" sz="1600" dirty="0" err="1">
                <a:cs typeface="Segoe UI"/>
              </a:rPr>
              <a:t>cobrar</a:t>
            </a:r>
            <a:r>
              <a:rPr lang="en-US" sz="1600" dirty="0">
                <a:cs typeface="Segoe UI"/>
              </a:rPr>
              <a:t> </a:t>
            </a:r>
            <a:r>
              <a:rPr lang="en-US" sz="1600" dirty="0" err="1">
                <a:cs typeface="Segoe UI"/>
              </a:rPr>
              <a:t>tarifas</a:t>
            </a:r>
            <a:r>
              <a:rPr lang="en-US" sz="1600" dirty="0">
                <a:cs typeface="Segoe UI"/>
              </a:rPr>
              <a:t> a </a:t>
            </a:r>
            <a:r>
              <a:rPr lang="en-US" sz="1600" dirty="0" err="1">
                <a:cs typeface="Segoe UI"/>
              </a:rPr>
              <a:t>partir</a:t>
            </a:r>
            <a:r>
              <a:rPr lang="en-US" sz="1600" dirty="0">
                <a:cs typeface="Segoe UI"/>
              </a:rPr>
              <a:t> de </a:t>
            </a:r>
            <a:r>
              <a:rPr lang="en-US" sz="1600" dirty="0" err="1">
                <a:cs typeface="Segoe UI"/>
              </a:rPr>
              <a:t>abril</a:t>
            </a:r>
            <a:r>
              <a:rPr lang="en-US" sz="1600" dirty="0">
                <a:cs typeface="Segoe UI"/>
              </a:rPr>
              <a:t> 2025</a:t>
            </a: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108550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288727-A226-F371-EF26-132B0D9091D9}"/>
              </a:ext>
            </a:extLst>
          </p:cNvPr>
          <p:cNvSpPr>
            <a:spLocks noGrp="1"/>
          </p:cNvSpPr>
          <p:nvPr>
            <p:ph type="sldNum" sz="quarter" idx="12"/>
          </p:nvPr>
        </p:nvSpPr>
        <p:spPr/>
        <p:txBody>
          <a:bodyPr/>
          <a:lstStyle/>
          <a:p>
            <a:fld id="{7443972A-68F0-4EEE-8D44-8247859870C0}" type="slidenum">
              <a:rPr lang="en-US" smtClean="0"/>
              <a:pPr/>
              <a:t>13</a:t>
            </a:fld>
            <a:endParaRPr lang="en-US"/>
          </a:p>
        </p:txBody>
      </p:sp>
      <p:pic>
        <p:nvPicPr>
          <p:cNvPr id="6" name="Picture 5">
            <a:extLst>
              <a:ext uri="{FF2B5EF4-FFF2-40B4-BE49-F238E27FC236}">
                <a16:creationId xmlns:a16="http://schemas.microsoft.com/office/drawing/2014/main" id="{92387D1C-7F96-77FF-F9BC-B5A4A2044621}"/>
              </a:ext>
            </a:extLst>
          </p:cNvPr>
          <p:cNvPicPr>
            <a:picLocks noChangeAspect="1"/>
          </p:cNvPicPr>
          <p:nvPr/>
        </p:nvPicPr>
        <p:blipFill>
          <a:blip r:embed="rId2"/>
          <a:stretch>
            <a:fillRect/>
          </a:stretch>
        </p:blipFill>
        <p:spPr>
          <a:xfrm>
            <a:off x="718885" y="0"/>
            <a:ext cx="10754231" cy="6858000"/>
          </a:xfrm>
          <a:prstGeom prst="rect">
            <a:avLst/>
          </a:prstGeom>
        </p:spPr>
      </p:pic>
      <p:sp>
        <p:nvSpPr>
          <p:cNvPr id="2" name="TextBox 1">
            <a:extLst>
              <a:ext uri="{FF2B5EF4-FFF2-40B4-BE49-F238E27FC236}">
                <a16:creationId xmlns:a16="http://schemas.microsoft.com/office/drawing/2014/main" id="{A66314BD-1160-E9E8-597C-09C34A09A584}"/>
              </a:ext>
            </a:extLst>
          </p:cNvPr>
          <p:cNvSpPr txBox="1"/>
          <p:nvPr/>
        </p:nvSpPr>
        <p:spPr>
          <a:xfrm>
            <a:off x="4440953" y="1936283"/>
            <a:ext cx="3099798" cy="2985433"/>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err="1">
                <a:cs typeface="Segoe UI"/>
              </a:rPr>
              <a:t>Rutas</a:t>
            </a:r>
            <a:r>
              <a:rPr lang="en-US" sz="2800" b="1" i="1" dirty="0">
                <a:cs typeface="Segoe UI"/>
              </a:rPr>
              <a:t> 640 y 642</a:t>
            </a:r>
          </a:p>
          <a:p>
            <a:pPr marL="285750" indent="-285750">
              <a:buFont typeface="Arial"/>
              <a:buChar char="•"/>
            </a:pPr>
            <a:r>
              <a:rPr lang="en-US" sz="1600" dirty="0">
                <a:cs typeface="Segoe UI"/>
              </a:rPr>
              <a:t>La </a:t>
            </a:r>
            <a:r>
              <a:rPr lang="en-US" sz="1600" dirty="0" err="1">
                <a:cs typeface="Segoe UI"/>
              </a:rPr>
              <a:t>ruta</a:t>
            </a:r>
            <a:r>
              <a:rPr lang="en-US" sz="1600" dirty="0">
                <a:cs typeface="Segoe UI"/>
              </a:rPr>
              <a:t> 626 </a:t>
            </a:r>
            <a:r>
              <a:rPr lang="en-US" sz="1600" dirty="0" err="1">
                <a:cs typeface="Segoe UI"/>
              </a:rPr>
              <a:t>será</a:t>
            </a:r>
            <a:r>
              <a:rPr lang="en-US" sz="1600" dirty="0">
                <a:cs typeface="Segoe UI"/>
              </a:rPr>
              <a:t> </a:t>
            </a:r>
            <a:r>
              <a:rPr lang="en-US" sz="1600" dirty="0" err="1">
                <a:cs typeface="Segoe UI"/>
              </a:rPr>
              <a:t>sustituida</a:t>
            </a:r>
            <a:r>
              <a:rPr lang="en-US" sz="1600" dirty="0">
                <a:cs typeface="Segoe UI"/>
              </a:rPr>
              <a:t> </a:t>
            </a:r>
            <a:r>
              <a:rPr lang="en-US" sz="1600" dirty="0" err="1">
                <a:cs typeface="Segoe UI"/>
              </a:rPr>
              <a:t>por</a:t>
            </a:r>
            <a:r>
              <a:rPr lang="en-US" sz="1600" dirty="0">
                <a:cs typeface="Segoe UI"/>
              </a:rPr>
              <a:t> la </a:t>
            </a:r>
            <a:r>
              <a:rPr lang="en-US" sz="1600" dirty="0" err="1">
                <a:cs typeface="Segoe UI"/>
              </a:rPr>
              <a:t>ruta</a:t>
            </a:r>
            <a:r>
              <a:rPr lang="en-US" sz="1600" dirty="0">
                <a:cs typeface="Segoe UI"/>
              </a:rPr>
              <a:t> 640 </a:t>
            </a:r>
            <a:r>
              <a:rPr lang="en-US" sz="1600" dirty="0" err="1">
                <a:cs typeface="Segoe UI"/>
              </a:rPr>
              <a:t>modificada</a:t>
            </a:r>
            <a:endParaRPr lang="en-US" sz="1600" dirty="0">
              <a:cs typeface="Segoe UI"/>
            </a:endParaRPr>
          </a:p>
          <a:p>
            <a:pPr marL="285750" indent="-285750">
              <a:buFont typeface="Arial"/>
              <a:buChar char="•"/>
            </a:pPr>
            <a:r>
              <a:rPr lang="en-US" sz="1600" dirty="0">
                <a:cs typeface="Segoe UI"/>
              </a:rPr>
              <a:t>La </a:t>
            </a:r>
            <a:r>
              <a:rPr lang="en-US" sz="1600" dirty="0" err="1">
                <a:cs typeface="Segoe UI"/>
              </a:rPr>
              <a:t>ruta</a:t>
            </a:r>
            <a:r>
              <a:rPr lang="en-US" sz="1600" dirty="0">
                <a:cs typeface="Segoe UI"/>
              </a:rPr>
              <a:t> 640 se </a:t>
            </a:r>
            <a:r>
              <a:rPr lang="en-US" sz="1600" dirty="0" err="1">
                <a:cs typeface="Segoe UI"/>
              </a:rPr>
              <a:t>desvía</a:t>
            </a:r>
            <a:r>
              <a:rPr lang="en-US" sz="1600" dirty="0">
                <a:cs typeface="Segoe UI"/>
              </a:rPr>
              <a:t> </a:t>
            </a:r>
            <a:r>
              <a:rPr lang="en-US" sz="1600" dirty="0" err="1">
                <a:cs typeface="Segoe UI"/>
              </a:rPr>
              <a:t>hacia</a:t>
            </a:r>
            <a:r>
              <a:rPr lang="en-US" sz="1600" dirty="0">
                <a:cs typeface="Segoe UI"/>
              </a:rPr>
              <a:t> 2000 West para </a:t>
            </a:r>
            <a:r>
              <a:rPr lang="en-US" sz="1600" dirty="0" err="1">
                <a:cs typeface="Segoe UI"/>
              </a:rPr>
              <a:t>anticipar</a:t>
            </a:r>
            <a:r>
              <a:rPr lang="en-US" sz="1600" dirty="0">
                <a:cs typeface="Segoe UI"/>
              </a:rPr>
              <a:t> </a:t>
            </a:r>
            <a:r>
              <a:rPr lang="en-US" sz="1600" dirty="0" err="1">
                <a:cs typeface="Segoe UI"/>
              </a:rPr>
              <a:t>cambios</a:t>
            </a:r>
            <a:r>
              <a:rPr lang="en-US" sz="1600" dirty="0">
                <a:cs typeface="Segoe UI"/>
              </a:rPr>
              <a:t> </a:t>
            </a:r>
            <a:r>
              <a:rPr lang="en-US" sz="1600" dirty="0" err="1">
                <a:cs typeface="Segoe UI"/>
              </a:rPr>
              <a:t>adicionales</a:t>
            </a:r>
            <a:r>
              <a:rPr lang="en-US" sz="1600" dirty="0">
                <a:cs typeface="Segoe UI"/>
              </a:rPr>
              <a:t> </a:t>
            </a:r>
            <a:r>
              <a:rPr lang="en-US" sz="1600" dirty="0" err="1">
                <a:cs typeface="Segoe UI"/>
              </a:rPr>
              <a:t>en</a:t>
            </a:r>
            <a:r>
              <a:rPr lang="en-US" sz="1600" dirty="0">
                <a:cs typeface="Segoe UI"/>
              </a:rPr>
              <a:t> 2026</a:t>
            </a:r>
          </a:p>
          <a:p>
            <a:pPr marL="285750" indent="-285750">
              <a:buFont typeface="Arial"/>
              <a:buChar char="•"/>
            </a:pPr>
            <a:r>
              <a:rPr lang="en-US" sz="1600" dirty="0">
                <a:cs typeface="Segoe UI"/>
              </a:rPr>
              <a:t>La </a:t>
            </a:r>
            <a:r>
              <a:rPr lang="en-US" sz="1600" dirty="0" err="1">
                <a:cs typeface="Segoe UI"/>
              </a:rPr>
              <a:t>nueva</a:t>
            </a:r>
            <a:r>
              <a:rPr lang="en-US" sz="1600" dirty="0">
                <a:cs typeface="Segoe UI"/>
              </a:rPr>
              <a:t> </a:t>
            </a:r>
            <a:r>
              <a:rPr lang="en-US" sz="1600" dirty="0" err="1">
                <a:cs typeface="Segoe UI"/>
              </a:rPr>
              <a:t>ruta</a:t>
            </a:r>
            <a:r>
              <a:rPr lang="en-US" sz="1600" dirty="0">
                <a:cs typeface="Segoe UI"/>
              </a:rPr>
              <a:t> 642 </a:t>
            </a:r>
            <a:r>
              <a:rPr lang="en-US" sz="1600" dirty="0" err="1">
                <a:cs typeface="Segoe UI"/>
              </a:rPr>
              <a:t>servirá</a:t>
            </a:r>
            <a:r>
              <a:rPr lang="en-US" sz="1600" dirty="0">
                <a:cs typeface="Segoe UI"/>
              </a:rPr>
              <a:t> </a:t>
            </a:r>
            <a:r>
              <a:rPr lang="en-US" sz="1600" dirty="0" err="1">
                <a:cs typeface="Segoe UI"/>
              </a:rPr>
              <a:t>servicio</a:t>
            </a:r>
            <a:r>
              <a:rPr lang="en-US" sz="1600" dirty="0">
                <a:cs typeface="Segoe UI"/>
              </a:rPr>
              <a:t> a 1000 West y Freeport Center </a:t>
            </a:r>
            <a:r>
              <a:rPr lang="en-US" sz="1600" dirty="0" err="1">
                <a:cs typeface="Segoe UI"/>
              </a:rPr>
              <a:t>cada</a:t>
            </a:r>
            <a:r>
              <a:rPr lang="en-US" sz="1600" dirty="0">
                <a:cs typeface="Segoe UI"/>
              </a:rPr>
              <a:t> 60 </a:t>
            </a:r>
            <a:r>
              <a:rPr lang="en-US" sz="1600" dirty="0" err="1">
                <a:cs typeface="Segoe UI"/>
              </a:rPr>
              <a:t>minutos</a:t>
            </a:r>
            <a:endParaRPr lang="en-US" sz="1600" dirty="0">
              <a:cs typeface="Segoe UI"/>
            </a:endParaRP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3146643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7849" b="7849"/>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233E8C-AF31-456D-A108-663B8DF80B3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dirty="0">
                <a:solidFill>
                  <a:schemeClr val="bg1"/>
                </a:solidFill>
                <a:latin typeface="Segoe UI Black"/>
                <a:ea typeface="Segoe UI Black"/>
              </a:rPr>
            </a:br>
            <a:r>
              <a:rPr lang="es-ES" sz="5400" dirty="0">
                <a:latin typeface="Segoe UI Black"/>
                <a:ea typeface="Segoe UI Black"/>
              </a:rPr>
              <a:t>Condado de Salt Lake</a:t>
            </a:r>
            <a:br>
              <a:rPr lang="en-US" sz="5400" dirty="0">
                <a:solidFill>
                  <a:schemeClr val="bg1"/>
                </a:solidFill>
                <a:latin typeface="Segoe UI Black"/>
                <a:ea typeface="Segoe UI Black"/>
              </a:rPr>
            </a:br>
            <a:r>
              <a:rPr lang="es-ES" sz="3600" i="1" dirty="0">
                <a:latin typeface="Segoe UI" panose="020B0502040204020203" pitchFamily="34" charset="0"/>
                <a:ea typeface="Segoe UI Black"/>
                <a:cs typeface="Segoe UI" panose="020B0502040204020203" pitchFamily="34" charset="0"/>
              </a:rPr>
              <a:t>Abril de</a:t>
            </a:r>
            <a:r>
              <a:rPr lang="es-ES" sz="3600" i="1" dirty="0">
                <a:latin typeface="Segoe UI Black"/>
                <a:ea typeface="Segoe UI Black"/>
                <a:cs typeface="Segoe UI" panose="020B0502040204020203" pitchFamily="34" charset="0"/>
              </a:rPr>
              <a:t> </a:t>
            </a:r>
            <a:r>
              <a:rPr lang="es-ES" sz="3600" i="1" dirty="0">
                <a:latin typeface="Segoe UI" panose="020B0502040204020203" pitchFamily="34" charset="0"/>
                <a:ea typeface="Segoe UI Black"/>
                <a:cs typeface="Segoe UI" panose="020B0502040204020203" pitchFamily="34" charset="0"/>
              </a:rPr>
              <a:t>2025</a:t>
            </a:r>
            <a:endParaRPr lang="en-US" sz="3600" i="1" dirty="0">
              <a:solidFill>
                <a:schemeClr val="bg1"/>
              </a:solidFill>
              <a:latin typeface="Segoe UI Black"/>
              <a:ea typeface="Segoe UI Black"/>
            </a:endParaRPr>
          </a:p>
        </p:txBody>
      </p:sp>
    </p:spTree>
    <p:extLst>
      <p:ext uri="{BB962C8B-B14F-4D97-AF65-F5344CB8AC3E}">
        <p14:creationId xmlns:p14="http://schemas.microsoft.com/office/powerpoint/2010/main" val="260950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9D535-0FAB-FE00-4444-AF01323ABA82}"/>
              </a:ext>
            </a:extLst>
          </p:cNvPr>
          <p:cNvSpPr>
            <a:spLocks noGrp="1"/>
          </p:cNvSpPr>
          <p:nvPr>
            <p:ph type="sldNum" sz="quarter" idx="12"/>
          </p:nvPr>
        </p:nvSpPr>
        <p:spPr/>
        <p:txBody>
          <a:bodyPr/>
          <a:lstStyle/>
          <a:p>
            <a:fld id="{0D233E8C-AF31-456D-A108-663B8DF80B30}" type="slidenum">
              <a:rPr lang="en-US" smtClean="0"/>
              <a:pPr/>
              <a:t>15</a:t>
            </a:fld>
            <a:endParaRPr lang="en-US"/>
          </a:p>
        </p:txBody>
      </p:sp>
      <p:sp>
        <p:nvSpPr>
          <p:cNvPr id="6" name="TextBox 5">
            <a:extLst>
              <a:ext uri="{FF2B5EF4-FFF2-40B4-BE49-F238E27FC236}">
                <a16:creationId xmlns:a16="http://schemas.microsoft.com/office/drawing/2014/main" id="{A431806D-AAAC-983F-6194-31483AA32147}"/>
              </a:ext>
            </a:extLst>
          </p:cNvPr>
          <p:cNvSpPr txBox="1"/>
          <p:nvPr/>
        </p:nvSpPr>
        <p:spPr>
          <a:xfrm>
            <a:off x="751598" y="548156"/>
            <a:ext cx="4414762" cy="329320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err="1">
                <a:cs typeface="Segoe UI"/>
              </a:rPr>
              <a:t>Servicio</a:t>
            </a:r>
            <a:r>
              <a:rPr lang="en-US" sz="2800" b="1" i="1" dirty="0">
                <a:cs typeface="Segoe UI"/>
              </a:rPr>
              <a:t> de bus </a:t>
            </a:r>
            <a:r>
              <a:rPr lang="en-US" sz="2800" b="1" i="1" dirty="0" err="1">
                <a:cs typeface="Segoe UI"/>
              </a:rPr>
              <a:t>ampliado</a:t>
            </a:r>
            <a:endParaRPr lang="en-US" sz="2800" b="1" i="1" dirty="0">
              <a:cs typeface="Segoe UI"/>
            </a:endParaRPr>
          </a:p>
          <a:p>
            <a:r>
              <a:rPr lang="en-US" b="1" i="1" dirty="0">
                <a:cs typeface="Segoe UI"/>
              </a:rPr>
              <a:t>Ruta 39</a:t>
            </a:r>
          </a:p>
          <a:p>
            <a:pPr marL="285750" indent="-285750">
              <a:buFont typeface="Arial"/>
              <a:buChar char="•"/>
            </a:pPr>
            <a:r>
              <a:rPr lang="en-US" dirty="0">
                <a:cs typeface="Segoe UI"/>
              </a:rPr>
              <a:t>Lunes a </a:t>
            </a:r>
            <a:r>
              <a:rPr lang="en-US" dirty="0" err="1">
                <a:cs typeface="Segoe UI"/>
              </a:rPr>
              <a:t>viernes</a:t>
            </a:r>
            <a:r>
              <a:rPr lang="en-US" dirty="0">
                <a:cs typeface="Segoe UI"/>
              </a:rPr>
              <a:t>: 15-min</a:t>
            </a:r>
          </a:p>
          <a:p>
            <a:pPr marL="285750" indent="-285750">
              <a:buFont typeface="Arial"/>
              <a:buChar char="•"/>
            </a:pPr>
            <a:r>
              <a:rPr lang="en-US" dirty="0" err="1">
                <a:cs typeface="Segoe UI"/>
              </a:rPr>
              <a:t>Sábado</a:t>
            </a:r>
            <a:r>
              <a:rPr lang="en-US" dirty="0">
                <a:cs typeface="Segoe UI"/>
              </a:rPr>
              <a:t>: 15-min</a:t>
            </a:r>
          </a:p>
          <a:p>
            <a:pPr marL="285750" indent="-285750">
              <a:buFont typeface="Arial"/>
              <a:buChar char="•"/>
            </a:pPr>
            <a:r>
              <a:rPr lang="en-US" dirty="0">
                <a:cs typeface="Segoe UI"/>
              </a:rPr>
              <a:t>Domingo: 30-min</a:t>
            </a:r>
          </a:p>
          <a:p>
            <a:r>
              <a:rPr lang="en-US" b="1" i="1" dirty="0">
                <a:cs typeface="Segoe UI"/>
              </a:rPr>
              <a:t>Ruta 201</a:t>
            </a:r>
            <a:endParaRPr lang="en-US" dirty="0">
              <a:cs typeface="Segoe UI"/>
            </a:endParaRPr>
          </a:p>
          <a:p>
            <a:pPr marL="285750" indent="-285750">
              <a:buFont typeface="Arial"/>
              <a:buChar char="•"/>
            </a:pPr>
            <a:r>
              <a:rPr lang="en-US" dirty="0">
                <a:cs typeface="Segoe UI"/>
              </a:rPr>
              <a:t>Lunes a </a:t>
            </a:r>
            <a:r>
              <a:rPr lang="en-US" dirty="0" err="1">
                <a:cs typeface="Segoe UI"/>
              </a:rPr>
              <a:t>viernes</a:t>
            </a:r>
            <a:r>
              <a:rPr lang="en-US" dirty="0">
                <a:cs typeface="Segoe UI"/>
              </a:rPr>
              <a:t>: 30-min</a:t>
            </a:r>
          </a:p>
          <a:p>
            <a:pPr marL="285750" indent="-285750">
              <a:buFont typeface="Arial"/>
              <a:buChar char="•"/>
            </a:pPr>
            <a:r>
              <a:rPr lang="en-US" dirty="0" err="1">
                <a:cs typeface="Segoe UI"/>
              </a:rPr>
              <a:t>Sábado</a:t>
            </a:r>
            <a:r>
              <a:rPr lang="en-US" dirty="0">
                <a:cs typeface="Segoe UI"/>
              </a:rPr>
              <a:t> : 60-min</a:t>
            </a:r>
          </a:p>
          <a:p>
            <a:r>
              <a:rPr lang="en-US" b="1" i="1" dirty="0">
                <a:cs typeface="Segoe UI"/>
              </a:rPr>
              <a:t>Ruta 218</a:t>
            </a:r>
          </a:p>
          <a:p>
            <a:pPr marL="285750" indent="-285750">
              <a:buFont typeface="Arial"/>
              <a:buChar char="•"/>
            </a:pPr>
            <a:r>
              <a:rPr lang="en-US" dirty="0">
                <a:cs typeface="Segoe UI"/>
              </a:rPr>
              <a:t>Lunes a </a:t>
            </a:r>
            <a:r>
              <a:rPr lang="en-US" dirty="0" err="1">
                <a:cs typeface="Segoe UI"/>
              </a:rPr>
              <a:t>viernes</a:t>
            </a:r>
            <a:r>
              <a:rPr lang="en-US" dirty="0">
                <a:cs typeface="Segoe UI"/>
              </a:rPr>
              <a:t>: 30-min</a:t>
            </a:r>
          </a:p>
          <a:p>
            <a:pPr marL="285750" indent="-285750">
              <a:buFont typeface="Arial"/>
              <a:buChar char="•"/>
            </a:pPr>
            <a:r>
              <a:rPr lang="en-US" dirty="0" err="1">
                <a:cs typeface="Segoe UI"/>
              </a:rPr>
              <a:t>Sábado</a:t>
            </a:r>
            <a:r>
              <a:rPr lang="en-US" dirty="0">
                <a:cs typeface="Segoe UI"/>
              </a:rPr>
              <a:t> : 60-min</a:t>
            </a:r>
          </a:p>
        </p:txBody>
      </p:sp>
      <p:sp>
        <p:nvSpPr>
          <p:cNvPr id="7" name="TextBox 6">
            <a:extLst>
              <a:ext uri="{FF2B5EF4-FFF2-40B4-BE49-F238E27FC236}">
                <a16:creationId xmlns:a16="http://schemas.microsoft.com/office/drawing/2014/main" id="{9613759C-2E7E-0B64-E026-D12E3CE03F50}"/>
              </a:ext>
            </a:extLst>
          </p:cNvPr>
          <p:cNvSpPr txBox="1"/>
          <p:nvPr/>
        </p:nvSpPr>
        <p:spPr>
          <a:xfrm>
            <a:off x="6096000" y="4290430"/>
            <a:ext cx="4327143" cy="107721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Nueva </a:t>
            </a:r>
            <a:r>
              <a:rPr lang="en-US" sz="2800" b="1" i="1" dirty="0" err="1">
                <a:cs typeface="Segoe UI"/>
              </a:rPr>
              <a:t>estación</a:t>
            </a:r>
            <a:r>
              <a:rPr lang="en-US" sz="2800" b="1" i="1" dirty="0">
                <a:cs typeface="Segoe UI"/>
              </a:rPr>
              <a:t> de TRAX</a:t>
            </a:r>
            <a:endParaRPr lang="en-US" dirty="0"/>
          </a:p>
          <a:p>
            <a:r>
              <a:rPr lang="en-US" b="1" i="1" dirty="0" err="1">
                <a:cs typeface="Segoe UI"/>
              </a:rPr>
              <a:t>Estación</a:t>
            </a:r>
            <a:r>
              <a:rPr lang="en-US" b="1" i="1" dirty="0">
                <a:cs typeface="Segoe UI"/>
              </a:rPr>
              <a:t> South Jordan Downtown</a:t>
            </a:r>
          </a:p>
          <a:p>
            <a:r>
              <a:rPr lang="en-US" b="1" i="1" dirty="0">
                <a:cs typeface="Segoe UI"/>
              </a:rPr>
              <a:t>(Linea </a:t>
            </a:r>
            <a:r>
              <a:rPr lang="en-US" b="1" i="1" dirty="0" err="1">
                <a:cs typeface="Segoe UI"/>
              </a:rPr>
              <a:t>roja</a:t>
            </a:r>
            <a:r>
              <a:rPr lang="en-US" b="1" i="1" dirty="0">
                <a:cs typeface="Segoe UI"/>
              </a:rPr>
              <a:t>)</a:t>
            </a:r>
          </a:p>
        </p:txBody>
      </p:sp>
      <p:pic>
        <p:nvPicPr>
          <p:cNvPr id="8" name="Picture 7">
            <a:extLst>
              <a:ext uri="{FF2B5EF4-FFF2-40B4-BE49-F238E27FC236}">
                <a16:creationId xmlns:a16="http://schemas.microsoft.com/office/drawing/2014/main" id="{22697E48-5615-2827-8D66-9730BC93A4DB}"/>
              </a:ext>
            </a:extLst>
          </p:cNvPr>
          <p:cNvPicPr>
            <a:picLocks noChangeAspect="1"/>
          </p:cNvPicPr>
          <p:nvPr/>
        </p:nvPicPr>
        <p:blipFill>
          <a:blip r:embed="rId2"/>
          <a:stretch>
            <a:fillRect/>
          </a:stretch>
        </p:blipFill>
        <p:spPr>
          <a:xfrm>
            <a:off x="5519683" y="785574"/>
            <a:ext cx="4241800" cy="2812104"/>
          </a:xfrm>
          <a:prstGeom prst="rect">
            <a:avLst/>
          </a:prstGeom>
        </p:spPr>
      </p:pic>
      <p:pic>
        <p:nvPicPr>
          <p:cNvPr id="9" name="Picture 8">
            <a:extLst>
              <a:ext uri="{FF2B5EF4-FFF2-40B4-BE49-F238E27FC236}">
                <a16:creationId xmlns:a16="http://schemas.microsoft.com/office/drawing/2014/main" id="{BFE787EE-C344-CC10-671B-291B12E5477F}"/>
              </a:ext>
            </a:extLst>
          </p:cNvPr>
          <p:cNvPicPr>
            <a:picLocks noChangeAspect="1"/>
          </p:cNvPicPr>
          <p:nvPr/>
        </p:nvPicPr>
        <p:blipFill>
          <a:blip r:embed="rId3"/>
          <a:srcRect t="34833" r="1333" b="1970"/>
          <a:stretch/>
        </p:blipFill>
        <p:spPr>
          <a:xfrm>
            <a:off x="2739198" y="4059323"/>
            <a:ext cx="2789367" cy="2616650"/>
          </a:xfrm>
          <a:prstGeom prst="rect">
            <a:avLst/>
          </a:prstGeom>
        </p:spPr>
      </p:pic>
    </p:spTree>
    <p:extLst>
      <p:ext uri="{BB962C8B-B14F-4D97-AF65-F5344CB8AC3E}">
        <p14:creationId xmlns:p14="http://schemas.microsoft.com/office/powerpoint/2010/main" val="338178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6BE5FC-7E0D-14A9-99C9-A07E55681946}"/>
              </a:ext>
            </a:extLst>
          </p:cNvPr>
          <p:cNvPicPr>
            <a:picLocks noGrp="1" noChangeAspect="1"/>
          </p:cNvPicPr>
          <p:nvPr>
            <p:ph sz="half" idx="1"/>
          </p:nvPr>
        </p:nvPicPr>
        <p:blipFill>
          <a:blip r:embed="rId2"/>
          <a:stretch>
            <a:fillRect/>
          </a:stretch>
        </p:blipFill>
        <p:spPr>
          <a:xfrm>
            <a:off x="666750" y="-1292"/>
            <a:ext cx="10868025" cy="6871696"/>
          </a:xfrm>
        </p:spPr>
      </p:pic>
      <p:sp>
        <p:nvSpPr>
          <p:cNvPr id="5" name="Slide Number Placeholder 4">
            <a:extLst>
              <a:ext uri="{FF2B5EF4-FFF2-40B4-BE49-F238E27FC236}">
                <a16:creationId xmlns:a16="http://schemas.microsoft.com/office/drawing/2014/main" id="{9A8335D5-E66E-8A84-6E35-2F915A3C0FBD}"/>
              </a:ext>
            </a:extLst>
          </p:cNvPr>
          <p:cNvSpPr>
            <a:spLocks noGrp="1"/>
          </p:cNvSpPr>
          <p:nvPr>
            <p:ph type="sldNum" sz="quarter" idx="12"/>
          </p:nvPr>
        </p:nvSpPr>
        <p:spPr/>
        <p:txBody>
          <a:bodyPr/>
          <a:lstStyle/>
          <a:p>
            <a:fld id="{7443972A-68F0-4EEE-8D44-8247859870C0}" type="slidenum">
              <a:rPr lang="en-US" smtClean="0"/>
              <a:pPr/>
              <a:t>16</a:t>
            </a:fld>
            <a:endParaRPr lang="en-US"/>
          </a:p>
        </p:txBody>
      </p:sp>
      <p:sp>
        <p:nvSpPr>
          <p:cNvPr id="2" name="TextBox 1">
            <a:extLst>
              <a:ext uri="{FF2B5EF4-FFF2-40B4-BE49-F238E27FC236}">
                <a16:creationId xmlns:a16="http://schemas.microsoft.com/office/drawing/2014/main" id="{D29FD935-124B-078E-8173-8FBEA713BFA6}"/>
              </a:ext>
            </a:extLst>
          </p:cNvPr>
          <p:cNvSpPr txBox="1"/>
          <p:nvPr/>
        </p:nvSpPr>
        <p:spPr>
          <a:xfrm>
            <a:off x="7851665" y="4206873"/>
            <a:ext cx="3099798" cy="200054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126</a:t>
            </a:r>
          </a:p>
          <a:p>
            <a:pPr marL="285750" indent="-285750">
              <a:buFont typeface="Arial"/>
              <a:buChar char="•"/>
            </a:pPr>
            <a:r>
              <a:rPr lang="en-US" sz="1600" dirty="0" err="1">
                <a:cs typeface="Segoe UI"/>
              </a:rPr>
              <a:t>Servicio</a:t>
            </a:r>
            <a:r>
              <a:rPr lang="en-US" sz="1600" dirty="0">
                <a:cs typeface="Segoe UI"/>
              </a:rPr>
              <a:t> nuevo </a:t>
            </a:r>
            <a:r>
              <a:rPr lang="en-US" sz="1600" dirty="0" err="1">
                <a:cs typeface="Segoe UI"/>
              </a:rPr>
              <a:t>entra</a:t>
            </a:r>
            <a:r>
              <a:rPr lang="en-US" sz="1600" dirty="0">
                <a:cs typeface="Segoe UI"/>
              </a:rPr>
              <a:t> las </a:t>
            </a:r>
            <a:r>
              <a:rPr lang="en-US" sz="1600" dirty="0" err="1">
                <a:cs typeface="Segoe UI"/>
              </a:rPr>
              <a:t>estaciones</a:t>
            </a:r>
            <a:r>
              <a:rPr lang="en-US" sz="1600" dirty="0">
                <a:cs typeface="Segoe UI"/>
              </a:rPr>
              <a:t> Draper Town Center y Daybreak Parkway </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60 </a:t>
            </a:r>
            <a:r>
              <a:rPr lang="en-US" sz="1600" dirty="0" err="1">
                <a:cs typeface="Segoe UI"/>
              </a:rPr>
              <a:t>minutos</a:t>
            </a:r>
            <a:r>
              <a:rPr lang="en-US" sz="1600" dirty="0">
                <a:cs typeface="Segoe UI"/>
              </a:rPr>
              <a:t> de lunes a </a:t>
            </a:r>
            <a:r>
              <a:rPr lang="en-US" sz="1600" dirty="0" err="1">
                <a:cs typeface="Segoe UI"/>
              </a:rPr>
              <a:t>viernes</a:t>
            </a:r>
            <a:r>
              <a:rPr lang="en-US" sz="1600" dirty="0">
                <a:cs typeface="Segoe UI"/>
              </a:rPr>
              <a:t> </a:t>
            </a: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136117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42407C-235B-6187-8B43-23DEBF7F5AF4}"/>
              </a:ext>
            </a:extLst>
          </p:cNvPr>
          <p:cNvSpPr>
            <a:spLocks noGrp="1"/>
          </p:cNvSpPr>
          <p:nvPr>
            <p:ph type="sldNum" sz="quarter" idx="12"/>
          </p:nvPr>
        </p:nvSpPr>
        <p:spPr/>
        <p:txBody>
          <a:bodyPr/>
          <a:lstStyle/>
          <a:p>
            <a:fld id="{7443972A-68F0-4EEE-8D44-8247859870C0}" type="slidenum">
              <a:rPr lang="en-US" smtClean="0"/>
              <a:pPr/>
              <a:t>17</a:t>
            </a:fld>
            <a:endParaRPr lang="en-US"/>
          </a:p>
        </p:txBody>
      </p:sp>
      <p:pic>
        <p:nvPicPr>
          <p:cNvPr id="6" name="Picture 5">
            <a:extLst>
              <a:ext uri="{FF2B5EF4-FFF2-40B4-BE49-F238E27FC236}">
                <a16:creationId xmlns:a16="http://schemas.microsoft.com/office/drawing/2014/main" id="{23C701EB-53A4-1652-77A5-D2D65286CAF6}"/>
              </a:ext>
            </a:extLst>
          </p:cNvPr>
          <p:cNvPicPr>
            <a:picLocks noChangeAspect="1"/>
          </p:cNvPicPr>
          <p:nvPr/>
        </p:nvPicPr>
        <p:blipFill>
          <a:blip r:embed="rId2"/>
          <a:stretch>
            <a:fillRect/>
          </a:stretch>
        </p:blipFill>
        <p:spPr>
          <a:xfrm>
            <a:off x="3823244" y="0"/>
            <a:ext cx="4545511" cy="6858000"/>
          </a:xfrm>
          <a:prstGeom prst="rect">
            <a:avLst/>
          </a:prstGeom>
        </p:spPr>
      </p:pic>
      <p:sp>
        <p:nvSpPr>
          <p:cNvPr id="2" name="TextBox 1">
            <a:extLst>
              <a:ext uri="{FF2B5EF4-FFF2-40B4-BE49-F238E27FC236}">
                <a16:creationId xmlns:a16="http://schemas.microsoft.com/office/drawing/2014/main" id="{4D9E8D3A-D14D-52F9-5E9F-8A623101C472}"/>
              </a:ext>
            </a:extLst>
          </p:cNvPr>
          <p:cNvSpPr txBox="1"/>
          <p:nvPr/>
        </p:nvSpPr>
        <p:spPr>
          <a:xfrm>
            <a:off x="655337" y="2428726"/>
            <a:ext cx="3099798"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219</a:t>
            </a:r>
          </a:p>
          <a:p>
            <a:pPr marL="285750" indent="-285750">
              <a:buFont typeface="Arial"/>
              <a:buChar char="•"/>
            </a:pPr>
            <a:r>
              <a:rPr lang="en-US" sz="1600" dirty="0" err="1">
                <a:cs typeface="Segoe UI"/>
              </a:rPr>
              <a:t>Servicio</a:t>
            </a:r>
            <a:r>
              <a:rPr lang="en-US" sz="1600" dirty="0">
                <a:cs typeface="Segoe UI"/>
              </a:rPr>
              <a:t> nuevo </a:t>
            </a:r>
            <a:r>
              <a:rPr lang="en-US" sz="1600" dirty="0" err="1">
                <a:cs typeface="Segoe UI"/>
              </a:rPr>
              <a:t>entra</a:t>
            </a:r>
            <a:r>
              <a:rPr lang="en-US" sz="1600" dirty="0">
                <a:cs typeface="Segoe UI"/>
              </a:rPr>
              <a:t> la </a:t>
            </a:r>
            <a:r>
              <a:rPr lang="en-US" sz="1600" dirty="0" err="1">
                <a:cs typeface="Segoe UI"/>
              </a:rPr>
              <a:t>estación</a:t>
            </a:r>
            <a:r>
              <a:rPr lang="en-US" sz="1600" dirty="0">
                <a:cs typeface="Segoe UI"/>
              </a:rPr>
              <a:t> Sandy Civic Center y </a:t>
            </a:r>
            <a:r>
              <a:rPr lang="en-US" sz="1600" dirty="0" err="1">
                <a:cs typeface="Segoe UI"/>
              </a:rPr>
              <a:t>el</a:t>
            </a:r>
            <a:r>
              <a:rPr lang="en-US" sz="1600" dirty="0">
                <a:cs typeface="Segoe UI"/>
              </a:rPr>
              <a:t> </a:t>
            </a:r>
            <a:r>
              <a:rPr lang="en-US" sz="1600" dirty="0" err="1">
                <a:cs typeface="Segoe UI"/>
              </a:rPr>
              <a:t>centro</a:t>
            </a:r>
            <a:r>
              <a:rPr lang="en-US" sz="1600" dirty="0">
                <a:cs typeface="Segoe UI"/>
              </a:rPr>
              <a:t> municipal de Bluffdale</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60 </a:t>
            </a:r>
            <a:r>
              <a:rPr lang="en-US" sz="1600" dirty="0" err="1">
                <a:cs typeface="Segoe UI"/>
              </a:rPr>
              <a:t>minutos</a:t>
            </a:r>
            <a:r>
              <a:rPr lang="en-US" sz="1600" dirty="0">
                <a:cs typeface="Segoe UI"/>
              </a:rPr>
              <a:t> de lunes a </a:t>
            </a:r>
            <a:r>
              <a:rPr lang="en-US" sz="1600" dirty="0" err="1">
                <a:cs typeface="Segoe UI"/>
              </a:rPr>
              <a:t>viernes</a:t>
            </a:r>
            <a:endParaRPr lang="en-US" sz="1600" dirty="0">
              <a:cs typeface="Segoe UI"/>
            </a:endParaRP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129441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0BCDE3-4367-69BA-E31D-159A519F1AD1}"/>
              </a:ext>
            </a:extLst>
          </p:cNvPr>
          <p:cNvSpPr>
            <a:spLocks noGrp="1"/>
          </p:cNvSpPr>
          <p:nvPr>
            <p:ph type="sldNum" sz="quarter" idx="12"/>
          </p:nvPr>
        </p:nvSpPr>
        <p:spPr/>
        <p:txBody>
          <a:bodyPr/>
          <a:lstStyle/>
          <a:p>
            <a:fld id="{7443972A-68F0-4EEE-8D44-8247859870C0}" type="slidenum">
              <a:rPr lang="en-US" smtClean="0"/>
              <a:pPr/>
              <a:t>18</a:t>
            </a:fld>
            <a:endParaRPr lang="en-US"/>
          </a:p>
        </p:txBody>
      </p:sp>
      <p:pic>
        <p:nvPicPr>
          <p:cNvPr id="6" name="Picture 5">
            <a:extLst>
              <a:ext uri="{FF2B5EF4-FFF2-40B4-BE49-F238E27FC236}">
                <a16:creationId xmlns:a16="http://schemas.microsoft.com/office/drawing/2014/main" id="{8E3EBFCB-21AE-2013-A0A1-B418021C4008}"/>
              </a:ext>
            </a:extLst>
          </p:cNvPr>
          <p:cNvPicPr>
            <a:picLocks noChangeAspect="1"/>
          </p:cNvPicPr>
          <p:nvPr/>
        </p:nvPicPr>
        <p:blipFill>
          <a:blip r:embed="rId2"/>
          <a:stretch>
            <a:fillRect/>
          </a:stretch>
        </p:blipFill>
        <p:spPr>
          <a:xfrm>
            <a:off x="3823244" y="0"/>
            <a:ext cx="4545511" cy="6858000"/>
          </a:xfrm>
          <a:prstGeom prst="rect">
            <a:avLst/>
          </a:prstGeom>
        </p:spPr>
      </p:pic>
      <p:sp>
        <p:nvSpPr>
          <p:cNvPr id="2" name="TextBox 1">
            <a:extLst>
              <a:ext uri="{FF2B5EF4-FFF2-40B4-BE49-F238E27FC236}">
                <a16:creationId xmlns:a16="http://schemas.microsoft.com/office/drawing/2014/main" id="{EB97F7BF-4B83-1DA4-3860-9C32A92E398A}"/>
              </a:ext>
            </a:extLst>
          </p:cNvPr>
          <p:cNvSpPr txBox="1"/>
          <p:nvPr/>
        </p:nvSpPr>
        <p:spPr>
          <a:xfrm>
            <a:off x="655337" y="2428726"/>
            <a:ext cx="3099798"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871</a:t>
            </a:r>
          </a:p>
          <a:p>
            <a:pPr marL="285750" indent="-285750">
              <a:buFont typeface="Arial"/>
              <a:buChar char="•"/>
            </a:pPr>
            <a:r>
              <a:rPr lang="en-US" sz="1600" dirty="0">
                <a:cs typeface="Segoe UI"/>
              </a:rPr>
              <a:t>Se </a:t>
            </a:r>
            <a:r>
              <a:rPr lang="en-US" sz="1600" dirty="0" err="1">
                <a:cs typeface="Segoe UI"/>
              </a:rPr>
              <a:t>extiende</a:t>
            </a:r>
            <a:r>
              <a:rPr lang="en-US" sz="1600" dirty="0">
                <a:cs typeface="Segoe UI"/>
              </a:rPr>
              <a:t> hasta la </a:t>
            </a:r>
            <a:r>
              <a:rPr lang="en-US" sz="1600" dirty="0" err="1">
                <a:cs typeface="Segoe UI"/>
              </a:rPr>
              <a:t>estación</a:t>
            </a:r>
            <a:r>
              <a:rPr lang="en-US" sz="1600" dirty="0">
                <a:cs typeface="Segoe UI"/>
              </a:rPr>
              <a:t> Sandy Civic Center</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60 </a:t>
            </a:r>
            <a:r>
              <a:rPr lang="en-US" sz="1600" dirty="0" err="1">
                <a:cs typeface="Segoe UI"/>
              </a:rPr>
              <a:t>minutos</a:t>
            </a:r>
            <a:r>
              <a:rPr lang="en-US" sz="1600" dirty="0">
                <a:cs typeface="Segoe UI"/>
              </a:rPr>
              <a:t> de lunes a </a:t>
            </a:r>
            <a:r>
              <a:rPr lang="en-US" sz="1600" dirty="0" err="1">
                <a:cs typeface="Segoe UI"/>
              </a:rPr>
              <a:t>domingo</a:t>
            </a:r>
            <a:endParaRPr lang="en-US" sz="1600" dirty="0">
              <a:cs typeface="Segoe UI"/>
            </a:endParaRP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2350812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A56CC7F-3C6A-7406-4F81-29F300B5704D}"/>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3" name="Oval 22">
            <a:extLst>
              <a:ext uri="{FF2B5EF4-FFF2-40B4-BE49-F238E27FC236}">
                <a16:creationId xmlns:a16="http://schemas.microsoft.com/office/drawing/2014/main" id="{8C3F8604-B5CA-A7BB-1DE0-ED97BC6542C7}"/>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4" name="Oval 23">
            <a:extLst>
              <a:ext uri="{FF2B5EF4-FFF2-40B4-BE49-F238E27FC236}">
                <a16:creationId xmlns:a16="http://schemas.microsoft.com/office/drawing/2014/main" id="{A2FDAC10-1235-3856-FFF7-52F1653B5B7B}"/>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6F5D3A4D-C6EB-2958-5428-F9F51A1AE5F6}"/>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7" name="Picture 1" descr="Chat outline">
            <a:extLst>
              <a:ext uri="{FF2B5EF4-FFF2-40B4-BE49-F238E27FC236}">
                <a16:creationId xmlns:a16="http://schemas.microsoft.com/office/drawing/2014/main" id="{A9419FB7-6AF6-A84D-2561-613257527A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8" name="Picture 13" descr="Crane outline">
            <a:extLst>
              <a:ext uri="{FF2B5EF4-FFF2-40B4-BE49-F238E27FC236}">
                <a16:creationId xmlns:a16="http://schemas.microsoft.com/office/drawing/2014/main" id="{A3A0E5B3-920F-C135-5F2A-2B60B5BF35F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9" name="Picture 8" descr="Single gear outline">
            <a:extLst>
              <a:ext uri="{FF2B5EF4-FFF2-40B4-BE49-F238E27FC236}">
                <a16:creationId xmlns:a16="http://schemas.microsoft.com/office/drawing/2014/main" id="{76CE348E-04A8-815B-0B11-FD901D572C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0" name="Picture 11" descr="Bus outline">
            <a:extLst>
              <a:ext uri="{FF2B5EF4-FFF2-40B4-BE49-F238E27FC236}">
                <a16:creationId xmlns:a16="http://schemas.microsoft.com/office/drawing/2014/main" id="{E1C470FA-C13C-9CA6-A9BC-0FB64CC159D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Servicio local del condado </a:t>
            </a:r>
            <a:br>
              <a:rPr lang="es-ES" dirty="0"/>
            </a:br>
            <a:r>
              <a:rPr lang="es-ES" dirty="0"/>
              <a:t>de Salt Lake</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39:</a:t>
            </a:r>
            <a:br>
              <a:rPr lang="es-ES" b="1" u="sng" dirty="0"/>
            </a:br>
            <a:r>
              <a:rPr lang="es-ES" dirty="0"/>
              <a:t>Se amplía el servicio a 15 minutos</a:t>
            </a:r>
          </a:p>
          <a:p>
            <a:pPr marL="0" indent="0">
              <a:buNone/>
            </a:pPr>
            <a:r>
              <a:rPr lang="es-ES" b="1" u="sng" dirty="0"/>
              <a:t>Rutas 201, 218:</a:t>
            </a:r>
            <a:br>
              <a:rPr lang="es-ES" b="1" u="sng" dirty="0"/>
            </a:br>
            <a:r>
              <a:rPr lang="es-ES" dirty="0"/>
              <a:t>Se amplía el servicio a 30 minutos</a:t>
            </a:r>
          </a:p>
        </p:txBody>
      </p:sp>
      <p:pic>
        <p:nvPicPr>
          <p:cNvPr id="8" name="Content Placeholder 7">
            <a:extLst>
              <a:ext uri="{FF2B5EF4-FFF2-40B4-BE49-F238E27FC236}">
                <a16:creationId xmlns:a16="http://schemas.microsoft.com/office/drawing/2014/main" id="{77AC66E0-AA64-E4BA-05D1-B76FE3C444D3}"/>
              </a:ext>
            </a:extLst>
          </p:cNvPr>
          <p:cNvPicPr>
            <a:picLocks noGrp="1" noChangeAspect="1"/>
          </p:cNvPicPr>
          <p:nvPr>
            <p:ph sz="half" idx="2"/>
          </p:nvPr>
        </p:nvPicPr>
        <p:blipFill>
          <a:blip r:embed="rId11"/>
          <a:stretch>
            <a:fillRect/>
          </a:stretch>
        </p:blipFill>
        <p:spPr>
          <a:xfrm>
            <a:off x="6578353" y="1232561"/>
            <a:ext cx="3728013" cy="4100215"/>
          </a:xfrm>
        </p:spPr>
      </p:pic>
      <p:sp>
        <p:nvSpPr>
          <p:cNvPr id="6" name="Slide Number Placeholder 5">
            <a:extLst>
              <a:ext uri="{FF2B5EF4-FFF2-40B4-BE49-F238E27FC236}">
                <a16:creationId xmlns:a16="http://schemas.microsoft.com/office/drawing/2014/main" id="{9130AB3E-91B7-FDA8-9C41-30B1354D44A7}"/>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19</a:t>
            </a:fld>
            <a:endParaRPr lang="en-US">
              <a:solidFill>
                <a:prstClr val="black">
                  <a:tint val="75000"/>
                </a:prstClr>
              </a:solidFill>
            </a:endParaRPr>
          </a:p>
        </p:txBody>
      </p:sp>
      <p:sp>
        <p:nvSpPr>
          <p:cNvPr id="7" name="TextBox 6">
            <a:extLst>
              <a:ext uri="{FF2B5EF4-FFF2-40B4-BE49-F238E27FC236}">
                <a16:creationId xmlns:a16="http://schemas.microsoft.com/office/drawing/2014/main" id="{B7C8009C-2BFF-9B6B-2C1E-25711A0692F0}"/>
              </a:ext>
            </a:extLst>
          </p:cNvPr>
          <p:cNvSpPr txBox="1"/>
          <p:nvPr/>
        </p:nvSpPr>
        <p:spPr>
          <a:xfrm>
            <a:off x="7958396" y="912780"/>
            <a:ext cx="1574470" cy="415498"/>
          </a:xfrm>
          <a:prstGeom prst="rect">
            <a:avLst/>
          </a:prstGeom>
          <a:solidFill>
            <a:schemeClr val="bg1"/>
          </a:solidFill>
        </p:spPr>
        <p:txBody>
          <a:bodyPr wrap="none" rtlCol="0">
            <a:spAutoFit/>
          </a:bodyPr>
          <a:lstStyle/>
          <a:p>
            <a:pPr algn="ctr"/>
            <a:r>
              <a:rPr lang="es-ES" sz="1050" dirty="0"/>
              <a:t>Estación </a:t>
            </a:r>
            <a:r>
              <a:rPr lang="es-ES" sz="1050" dirty="0" err="1"/>
              <a:t>Meadowbrook</a:t>
            </a:r>
            <a:endParaRPr lang="es-ES" sz="1050" dirty="0"/>
          </a:p>
          <a:p>
            <a:pPr algn="ctr"/>
            <a:r>
              <a:rPr lang="en-US" sz="1050" dirty="0"/>
              <a:t>39</a:t>
            </a:r>
          </a:p>
        </p:txBody>
      </p:sp>
      <p:sp>
        <p:nvSpPr>
          <p:cNvPr id="12" name="TextBox 11">
            <a:extLst>
              <a:ext uri="{FF2B5EF4-FFF2-40B4-BE49-F238E27FC236}">
                <a16:creationId xmlns:a16="http://schemas.microsoft.com/office/drawing/2014/main" id="{63EA86F0-8D9F-D90F-6E32-E9ED1AD9E600}"/>
              </a:ext>
            </a:extLst>
          </p:cNvPr>
          <p:cNvSpPr txBox="1"/>
          <p:nvPr/>
        </p:nvSpPr>
        <p:spPr>
          <a:xfrm>
            <a:off x="8249988" y="2142626"/>
            <a:ext cx="1595310" cy="415498"/>
          </a:xfrm>
          <a:prstGeom prst="rect">
            <a:avLst/>
          </a:prstGeom>
          <a:solidFill>
            <a:schemeClr val="bg1"/>
          </a:solidFill>
        </p:spPr>
        <p:txBody>
          <a:bodyPr wrap="none" rtlCol="0">
            <a:spAutoFit/>
          </a:bodyPr>
          <a:lstStyle/>
          <a:p>
            <a:pPr algn="ctr"/>
            <a:r>
              <a:rPr lang="es-ES" sz="1050" dirty="0"/>
              <a:t>Estación Murray Central</a:t>
            </a:r>
          </a:p>
          <a:p>
            <a:pPr algn="ctr"/>
            <a:r>
              <a:rPr lang="en-US" sz="1050" dirty="0"/>
              <a:t>45 47 54 200 201</a:t>
            </a:r>
          </a:p>
        </p:txBody>
      </p:sp>
      <p:sp>
        <p:nvSpPr>
          <p:cNvPr id="16" name="TextBox 15">
            <a:extLst>
              <a:ext uri="{FF2B5EF4-FFF2-40B4-BE49-F238E27FC236}">
                <a16:creationId xmlns:a16="http://schemas.microsoft.com/office/drawing/2014/main" id="{9B17BBCB-BF1F-14F3-E192-C95270C666AD}"/>
              </a:ext>
            </a:extLst>
          </p:cNvPr>
          <p:cNvSpPr txBox="1"/>
          <p:nvPr/>
        </p:nvSpPr>
        <p:spPr>
          <a:xfrm>
            <a:off x="8260403" y="4042176"/>
            <a:ext cx="1813318" cy="415498"/>
          </a:xfrm>
          <a:prstGeom prst="rect">
            <a:avLst/>
          </a:prstGeom>
          <a:solidFill>
            <a:schemeClr val="bg1"/>
          </a:solidFill>
        </p:spPr>
        <p:txBody>
          <a:bodyPr wrap="none" rtlCol="0">
            <a:spAutoFit/>
          </a:bodyPr>
          <a:lstStyle/>
          <a:p>
            <a:pPr algn="ctr"/>
            <a:r>
              <a:rPr lang="es-ES" sz="1050" dirty="0"/>
              <a:t>Estación Sandy </a:t>
            </a:r>
            <a:r>
              <a:rPr lang="es-ES" sz="1050" dirty="0" err="1"/>
              <a:t>Civic</a:t>
            </a:r>
            <a:r>
              <a:rPr lang="es-ES" sz="1050" dirty="0"/>
              <a:t> Center</a:t>
            </a:r>
          </a:p>
          <a:p>
            <a:pPr algn="ctr"/>
            <a:r>
              <a:rPr lang="en-US" sz="1050" dirty="0"/>
              <a:t>201 219 F514 F525 871</a:t>
            </a:r>
          </a:p>
        </p:txBody>
      </p:sp>
      <p:sp>
        <p:nvSpPr>
          <p:cNvPr id="17" name="TextBox 16">
            <a:extLst>
              <a:ext uri="{FF2B5EF4-FFF2-40B4-BE49-F238E27FC236}">
                <a16:creationId xmlns:a16="http://schemas.microsoft.com/office/drawing/2014/main" id="{08A2FA0B-E442-D530-0A9B-CEA98481BD90}"/>
              </a:ext>
            </a:extLst>
          </p:cNvPr>
          <p:cNvSpPr txBox="1"/>
          <p:nvPr/>
        </p:nvSpPr>
        <p:spPr>
          <a:xfrm>
            <a:off x="7993662" y="4794460"/>
            <a:ext cx="1545616" cy="415498"/>
          </a:xfrm>
          <a:prstGeom prst="rect">
            <a:avLst/>
          </a:prstGeom>
          <a:solidFill>
            <a:schemeClr val="bg1"/>
          </a:solidFill>
        </p:spPr>
        <p:txBody>
          <a:bodyPr wrap="none" rtlCol="0">
            <a:spAutoFit/>
          </a:bodyPr>
          <a:lstStyle/>
          <a:p>
            <a:pPr algn="ctr"/>
            <a:r>
              <a:rPr lang="es-ES" sz="1050" dirty="0"/>
              <a:t>Estación South </a:t>
            </a:r>
            <a:r>
              <a:rPr lang="es-ES" sz="1050" dirty="0" err="1"/>
              <a:t>Jordan</a:t>
            </a:r>
            <a:endParaRPr lang="es-ES" sz="1050" dirty="0"/>
          </a:p>
          <a:p>
            <a:pPr algn="ctr"/>
            <a:r>
              <a:rPr lang="en-US" sz="1050" dirty="0"/>
              <a:t>201 F202 218 219 F514</a:t>
            </a:r>
          </a:p>
        </p:txBody>
      </p:sp>
      <p:sp>
        <p:nvSpPr>
          <p:cNvPr id="18" name="TextBox 17">
            <a:extLst>
              <a:ext uri="{FF2B5EF4-FFF2-40B4-BE49-F238E27FC236}">
                <a16:creationId xmlns:a16="http://schemas.microsoft.com/office/drawing/2014/main" id="{E6F0740E-5778-128A-2ADE-3D9ED96B057D}"/>
              </a:ext>
            </a:extLst>
          </p:cNvPr>
          <p:cNvSpPr txBox="1"/>
          <p:nvPr/>
        </p:nvSpPr>
        <p:spPr>
          <a:xfrm>
            <a:off x="8118992" y="3119463"/>
            <a:ext cx="391454" cy="246221"/>
          </a:xfrm>
          <a:prstGeom prst="rect">
            <a:avLst/>
          </a:prstGeom>
          <a:noFill/>
        </p:spPr>
        <p:txBody>
          <a:bodyPr wrap="none" rtlCol="0">
            <a:spAutoFit/>
          </a:bodyPr>
          <a:lstStyle/>
          <a:p>
            <a:r>
              <a:rPr lang="en-US" sz="1000"/>
              <a:t>201</a:t>
            </a:r>
          </a:p>
        </p:txBody>
      </p:sp>
      <p:sp>
        <p:nvSpPr>
          <p:cNvPr id="19" name="TextBox 18">
            <a:extLst>
              <a:ext uri="{FF2B5EF4-FFF2-40B4-BE49-F238E27FC236}">
                <a16:creationId xmlns:a16="http://schemas.microsoft.com/office/drawing/2014/main" id="{D87D465E-FD3A-E9C4-F3E0-49822025A1C1}"/>
              </a:ext>
            </a:extLst>
          </p:cNvPr>
          <p:cNvSpPr txBox="1"/>
          <p:nvPr/>
        </p:nvSpPr>
        <p:spPr>
          <a:xfrm>
            <a:off x="7148048" y="3795955"/>
            <a:ext cx="391454" cy="246221"/>
          </a:xfrm>
          <a:prstGeom prst="rect">
            <a:avLst/>
          </a:prstGeom>
          <a:noFill/>
        </p:spPr>
        <p:txBody>
          <a:bodyPr wrap="none" rtlCol="0">
            <a:spAutoFit/>
          </a:bodyPr>
          <a:lstStyle/>
          <a:p>
            <a:r>
              <a:rPr lang="en-US" sz="1000"/>
              <a:t>218</a:t>
            </a:r>
          </a:p>
        </p:txBody>
      </p:sp>
      <p:pic>
        <p:nvPicPr>
          <p:cNvPr id="2" name="Picture 1">
            <a:extLst>
              <a:ext uri="{FF2B5EF4-FFF2-40B4-BE49-F238E27FC236}">
                <a16:creationId xmlns:a16="http://schemas.microsoft.com/office/drawing/2014/main" id="{EC051708-A7F1-63A0-F3E0-11FADFE485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1930" y="1857115"/>
            <a:ext cx="1639393" cy="285512"/>
          </a:xfrm>
          <a:prstGeom prst="rect">
            <a:avLst/>
          </a:prstGeom>
        </p:spPr>
      </p:pic>
      <p:sp>
        <p:nvSpPr>
          <p:cNvPr id="20" name="TextBox 19">
            <a:extLst>
              <a:ext uri="{FF2B5EF4-FFF2-40B4-BE49-F238E27FC236}">
                <a16:creationId xmlns:a16="http://schemas.microsoft.com/office/drawing/2014/main" id="{08F9C277-C188-471A-47EE-B2EB869D743B}"/>
              </a:ext>
            </a:extLst>
          </p:cNvPr>
          <p:cNvSpPr txBox="1"/>
          <p:nvPr/>
        </p:nvSpPr>
        <p:spPr>
          <a:xfrm>
            <a:off x="3752696" y="1857114"/>
            <a:ext cx="1778223" cy="276999"/>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dirty="0">
                <a:solidFill>
                  <a:srgbClr val="E7E6E6"/>
                </a:solidFill>
                <a:cs typeface="Segoe UI"/>
              </a:rPr>
              <a:t>Prioridad comunitaria</a:t>
            </a:r>
          </a:p>
        </p:txBody>
      </p:sp>
      <p:sp>
        <p:nvSpPr>
          <p:cNvPr id="15" name="Oval 14">
            <a:extLst>
              <a:ext uri="{FF2B5EF4-FFF2-40B4-BE49-F238E27FC236}">
                <a16:creationId xmlns:a16="http://schemas.microsoft.com/office/drawing/2014/main" id="{45A99933-DAE6-44FF-C366-DA20D8CA314F}"/>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2" name="Graphic 31" descr="Users outline">
            <a:extLst>
              <a:ext uri="{FF2B5EF4-FFF2-40B4-BE49-F238E27FC236}">
                <a16:creationId xmlns:a16="http://schemas.microsoft.com/office/drawing/2014/main" id="{42A91A97-A56E-3A02-AAF3-712362AC0A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856" y="5399466"/>
            <a:ext cx="599956" cy="619248"/>
          </a:xfrm>
          <a:prstGeom prst="rect">
            <a:avLst/>
          </a:prstGeom>
        </p:spPr>
      </p:pic>
      <p:graphicFrame>
        <p:nvGraphicFramePr>
          <p:cNvPr id="26"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627759231"/>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+21 mil</a:t>
                      </a:r>
                    </a:p>
                  </a:txBody>
                  <a:tcPr/>
                </a:tc>
                <a:tc>
                  <a:txBody>
                    <a:bodyPr/>
                    <a:lstStyle/>
                    <a:p>
                      <a:pPr algn="ctr"/>
                      <a:r>
                        <a:rPr lang="es-ES" sz="1600" dirty="0"/>
                        <a:t>+264 mil</a:t>
                      </a:r>
                    </a:p>
                  </a:txBody>
                  <a:tcPr/>
                </a:tc>
                <a:tc>
                  <a:txBody>
                    <a:bodyPr/>
                    <a:lstStyle/>
                    <a:p>
                      <a:pPr algn="ctr"/>
                      <a:r>
                        <a:rPr lang="es-ES" sz="1600" dirty="0"/>
                        <a:t>+9</a:t>
                      </a:r>
                    </a:p>
                  </a:txBody>
                  <a:tcPr/>
                </a:tc>
                <a:tc>
                  <a:txBody>
                    <a:bodyPr/>
                    <a:lstStyle/>
                    <a:p>
                      <a:pPr algn="ctr"/>
                      <a:r>
                        <a:rPr lang="es-ES" sz="1600" dirty="0"/>
                        <a:t>+6</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3473384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89D10D-0EE7-1015-AF1F-7DD87D923B46}"/>
              </a:ext>
            </a:extLst>
          </p:cNvPr>
          <p:cNvSpPr txBox="1"/>
          <p:nvPr/>
        </p:nvSpPr>
        <p:spPr>
          <a:xfrm rot="-1860000">
            <a:off x="860466" y="1905647"/>
            <a:ext cx="1010489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a:solidFill>
                  <a:srgbClr val="E7E6E6"/>
                </a:solidFill>
                <a:latin typeface="Aptos Display"/>
                <a:cs typeface="Segoe UI"/>
              </a:rPr>
              <a:t>DRAFT – INTERNAL REVIEW ONLY</a:t>
            </a:r>
            <a:endParaRPr lang="en-US" sz="9600">
              <a:solidFill>
                <a:srgbClr val="E7E6E6"/>
              </a:solidFill>
              <a:latin typeface="Aptos Display"/>
            </a:endParaRPr>
          </a:p>
        </p:txBody>
      </p:sp>
      <p:pic>
        <p:nvPicPr>
          <p:cNvPr id="11" name="Content Placeholder 10" descr="A collage of a bus stop&#10;&#10;Description automatically generated">
            <a:extLst>
              <a:ext uri="{FF2B5EF4-FFF2-40B4-BE49-F238E27FC236}">
                <a16:creationId xmlns:a16="http://schemas.microsoft.com/office/drawing/2014/main" id="{58FE89A0-5D14-8FB2-A774-F239EE4C5E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14082" y="1825625"/>
            <a:ext cx="3363835" cy="4351338"/>
          </a:xfrm>
        </p:spPr>
      </p:pic>
      <p:sp>
        <p:nvSpPr>
          <p:cNvPr id="4" name="Rectangle 3">
            <a:extLst>
              <a:ext uri="{FF2B5EF4-FFF2-40B4-BE49-F238E27FC236}">
                <a16:creationId xmlns:a16="http://schemas.microsoft.com/office/drawing/2014/main" id="{EFF47CEE-73E7-702D-9C4A-E66F60FD40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 name="Rectangle: Rounded Corners 4">
            <a:extLst>
              <a:ext uri="{FF2B5EF4-FFF2-40B4-BE49-F238E27FC236}">
                <a16:creationId xmlns:a16="http://schemas.microsoft.com/office/drawing/2014/main" id="{63D082E2-B083-F993-A243-5C9E8BAB53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p:txBody>
          <a:bodyPr/>
          <a:lstStyle/>
          <a:p>
            <a:r>
              <a:rPr lang="es-ES" dirty="0">
                <a:solidFill>
                  <a:schemeClr val="bg1"/>
                </a:solidFill>
                <a:latin typeface="Segoe UI Black"/>
                <a:ea typeface="Segoe UI Black"/>
              </a:rPr>
              <a:t>Cómo participar durante la sesión</a:t>
            </a:r>
            <a:endParaRPr lang="en-US" dirty="0">
              <a:solidFill>
                <a:schemeClr val="bg1"/>
              </a:solidFill>
              <a:latin typeface="Segoe UI Black"/>
              <a:ea typeface="Segoe UI Black"/>
            </a:endParaRPr>
          </a:p>
        </p:txBody>
      </p:sp>
      <p:sp>
        <p:nvSpPr>
          <p:cNvPr id="3" name="Content Placeholder 2">
            <a:extLst>
              <a:ext uri="{FF2B5EF4-FFF2-40B4-BE49-F238E27FC236}">
                <a16:creationId xmlns:a16="http://schemas.microsoft.com/office/drawing/2014/main" id="{B40F1F43-BFC2-FE23-FB2A-0CC6DE8B06DE}"/>
              </a:ext>
            </a:extLst>
          </p:cNvPr>
          <p:cNvSpPr txBox="1">
            <a:spLocks/>
          </p:cNvSpPr>
          <p:nvPr/>
        </p:nvSpPr>
        <p:spPr>
          <a:xfrm>
            <a:off x="838200" y="2005012"/>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2400"/>
              </a:spcBef>
              <a:buFont typeface="Wingdings" panose="05000000000000000000" pitchFamily="2" charset="2"/>
              <a:buChar char="§"/>
              <a:defRPr sz="2000" kern="1200">
                <a:solidFill>
                  <a:srgbClr val="0055A4"/>
                </a:solidFill>
                <a:latin typeface="+mn-lt"/>
                <a:ea typeface="+mn-ea"/>
                <a:cs typeface="+mn-cs"/>
              </a:defRPr>
            </a:lvl1pPr>
            <a:lvl2pPr marL="685800" indent="-228600" algn="l" defTabSz="914400" rtl="0" eaLnBrk="1" latinLnBrk="0" hangingPunct="1">
              <a:lnSpc>
                <a:spcPct val="90000"/>
              </a:lnSpc>
              <a:spcBef>
                <a:spcPts val="2400"/>
              </a:spcBef>
              <a:buFont typeface="Wingdings" panose="05000000000000000000" pitchFamily="2" charset="2"/>
              <a:buChar char="§"/>
              <a:defRPr sz="1800" kern="1200">
                <a:solidFill>
                  <a:srgbClr val="0055A4"/>
                </a:solidFill>
                <a:latin typeface="+mn-lt"/>
                <a:ea typeface="+mn-ea"/>
                <a:cs typeface="+mn-cs"/>
              </a:defRPr>
            </a:lvl2pPr>
            <a:lvl3pPr marL="1143000" indent="-228600" algn="l" defTabSz="914400" rtl="0" eaLnBrk="1" latinLnBrk="0" hangingPunct="1">
              <a:lnSpc>
                <a:spcPct val="90000"/>
              </a:lnSpc>
              <a:spcBef>
                <a:spcPts val="2400"/>
              </a:spcBef>
              <a:buFont typeface="Wingdings" panose="05000000000000000000" pitchFamily="2" charset="2"/>
              <a:buChar char="§"/>
              <a:defRPr sz="1600" kern="1200">
                <a:solidFill>
                  <a:srgbClr val="0055A4"/>
                </a:solidFill>
                <a:latin typeface="+mn-lt"/>
                <a:ea typeface="+mn-ea"/>
                <a:cs typeface="+mn-cs"/>
              </a:defRPr>
            </a:lvl3pPr>
            <a:lvl4pPr marL="16002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4pPr>
            <a:lvl5pPr marL="20574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200" dirty="0">
                <a:cs typeface="Segoe UI"/>
              </a:rPr>
              <a:t>Chat: utilícelo para hacer preguntas, dejar comentarios, etc.</a:t>
            </a:r>
          </a:p>
          <a:p>
            <a:r>
              <a:rPr lang="es-ES" sz="2200" dirty="0">
                <a:cs typeface="Segoe UI"/>
              </a:rPr>
              <a:t>Preguntas: al igual que en el chat, puede escribir aquí sus preguntas</a:t>
            </a:r>
          </a:p>
          <a:p>
            <a:r>
              <a:rPr lang="es-ES" sz="2200" dirty="0">
                <a:cs typeface="Segoe UI"/>
              </a:rPr>
              <a:t>Participar: podemos utilizar esta función si contamos con tiempo suficiente, para que los participantes expresen su pregunta</a:t>
            </a:r>
          </a:p>
          <a:p>
            <a:r>
              <a:rPr lang="es-ES" sz="2200" dirty="0">
                <a:cs typeface="Segoe UI"/>
              </a:rPr>
              <a:t>Subtítulos: active los subtítulos para leer una transcripción en directo de la sesión</a:t>
            </a:r>
          </a:p>
          <a:p>
            <a:pPr marL="0" indent="0">
              <a:lnSpc>
                <a:spcPct val="170000"/>
              </a:lnSpc>
              <a:spcBef>
                <a:spcPts val="0"/>
              </a:spcBef>
              <a:buNone/>
            </a:pPr>
            <a:endParaRPr lang="en-US" sz="2400" dirty="0"/>
          </a:p>
        </p:txBody>
      </p:sp>
      <p:sp>
        <p:nvSpPr>
          <p:cNvPr id="8" name="Slide Number Placeholder 7">
            <a:extLst>
              <a:ext uri="{FF2B5EF4-FFF2-40B4-BE49-F238E27FC236}">
                <a16:creationId xmlns:a16="http://schemas.microsoft.com/office/drawing/2014/main" id="{C4CF6212-C95E-D69E-1BFF-73033A960BA8}"/>
              </a:ext>
            </a:extLst>
          </p:cNvPr>
          <p:cNvSpPr>
            <a:spLocks noGrp="1"/>
          </p:cNvSpPr>
          <p:nvPr>
            <p:ph type="sldNum" sz="quarter" idx="12"/>
          </p:nvPr>
        </p:nvSpPr>
        <p:spPr/>
        <p:txBody>
          <a:bodyPr/>
          <a:lstStyle/>
          <a:p>
            <a:fld id="{0D233E8C-AF31-456D-A108-663B8DF80B30}" type="slidenum">
              <a:rPr lang="en-US" smtClean="0"/>
              <a:pPr/>
              <a:t>2</a:t>
            </a:fld>
            <a:endParaRPr lang="en-US"/>
          </a:p>
        </p:txBody>
      </p:sp>
      <p:pic>
        <p:nvPicPr>
          <p:cNvPr id="9" name="Picture 8">
            <a:extLst>
              <a:ext uri="{FF2B5EF4-FFF2-40B4-BE49-F238E27FC236}">
                <a16:creationId xmlns:a16="http://schemas.microsoft.com/office/drawing/2014/main" id="{088D2005-6273-EBD9-BAFE-194E10C3E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661" y="4755680"/>
            <a:ext cx="8448675" cy="1028700"/>
          </a:xfrm>
          <a:prstGeom prst="rect">
            <a:avLst/>
          </a:prstGeom>
        </p:spPr>
      </p:pic>
    </p:spTree>
    <p:extLst>
      <p:ext uri="{BB962C8B-B14F-4D97-AF65-F5344CB8AC3E}">
        <p14:creationId xmlns:p14="http://schemas.microsoft.com/office/powerpoint/2010/main" val="401800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C6355666-882D-FC68-2008-63485F30204B}"/>
              </a:ext>
            </a:extLst>
          </p:cNvPr>
          <p:cNvPicPr>
            <a:picLocks noChangeAspect="1"/>
          </p:cNvPicPr>
          <p:nvPr/>
        </p:nvPicPr>
        <p:blipFill>
          <a:blip r:embed="rId3"/>
          <a:stretch>
            <a:fillRect/>
          </a:stretch>
        </p:blipFill>
        <p:spPr>
          <a:xfrm>
            <a:off x="5486400" y="1564220"/>
            <a:ext cx="6705600" cy="3597481"/>
          </a:xfrm>
          <a:prstGeom prst="rect">
            <a:avLst/>
          </a:prstGeom>
        </p:spPr>
      </p:pic>
      <p:sp>
        <p:nvSpPr>
          <p:cNvPr id="9" name="Oval 8">
            <a:extLst>
              <a:ext uri="{FF2B5EF4-FFF2-40B4-BE49-F238E27FC236}">
                <a16:creationId xmlns:a16="http://schemas.microsoft.com/office/drawing/2014/main" id="{CCE196A8-A7DD-BDA3-3FB5-F1339EEC0236}"/>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C2C60C18-9F4E-009D-CA4F-5F22049774CA}"/>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FF2A9FF8-1EA6-1371-7E03-72693D2A14F1}"/>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F152DD8E-2E4F-8904-5B24-DDDA524AC9D8}"/>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9" name="Picture 1" descr="Chat outline">
            <a:extLst>
              <a:ext uri="{FF2B5EF4-FFF2-40B4-BE49-F238E27FC236}">
                <a16:creationId xmlns:a16="http://schemas.microsoft.com/office/drawing/2014/main" id="{63DCDA69-58FD-020A-27CB-A81B0690FCB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30" name="Picture 13" descr="Crane outline">
            <a:extLst>
              <a:ext uri="{FF2B5EF4-FFF2-40B4-BE49-F238E27FC236}">
                <a16:creationId xmlns:a16="http://schemas.microsoft.com/office/drawing/2014/main" id="{4B5640A6-0A9D-DBF5-64B2-874B91B27D8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31" name="Picture 8" descr="Single gear outline">
            <a:extLst>
              <a:ext uri="{FF2B5EF4-FFF2-40B4-BE49-F238E27FC236}">
                <a16:creationId xmlns:a16="http://schemas.microsoft.com/office/drawing/2014/main" id="{BBFEAC78-9C01-89D5-5B14-8C386DD2953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32" name="Picture 11" descr="Bus outline">
            <a:extLst>
              <a:ext uri="{FF2B5EF4-FFF2-40B4-BE49-F238E27FC236}">
                <a16:creationId xmlns:a16="http://schemas.microsoft.com/office/drawing/2014/main" id="{B701A2C8-F17D-C12B-2ACF-9A59DF4E482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Herriman/Riverton/Draper/Bluffdale</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200" y="1825625"/>
            <a:ext cx="4639322" cy="4351338"/>
          </a:xfrm>
        </p:spPr>
        <p:txBody>
          <a:bodyPr vert="horz" lIns="91440" tIns="45720" rIns="91440" bIns="45720" rtlCol="0" anchor="t">
            <a:normAutofit/>
          </a:bodyPr>
          <a:lstStyle/>
          <a:p>
            <a:pPr marL="0" indent="0">
              <a:buNone/>
            </a:pPr>
            <a:r>
              <a:rPr lang="es-ES" b="1" u="sng" dirty="0"/>
              <a:t>Ruta 126*:</a:t>
            </a:r>
            <a:r>
              <a:rPr lang="es-ES" dirty="0"/>
              <a:t> </a:t>
            </a:r>
            <a:br>
              <a:rPr lang="es-ES" dirty="0"/>
            </a:br>
            <a:r>
              <a:rPr lang="es-ES" dirty="0"/>
              <a:t>Se implementa nueva ruta</a:t>
            </a:r>
            <a:br>
              <a:rPr lang="es-ES" dirty="0"/>
            </a:br>
            <a:r>
              <a:rPr lang="es-ES" dirty="0"/>
              <a:t>Hacia SLCC, Real Salt Lake </a:t>
            </a:r>
            <a:r>
              <a:rPr lang="es-ES" dirty="0" err="1"/>
              <a:t>Academy</a:t>
            </a:r>
            <a:br>
              <a:rPr lang="es-ES" dirty="0"/>
            </a:br>
            <a:r>
              <a:rPr lang="es-ES" dirty="0">
                <a:solidFill>
                  <a:srgbClr val="C00000"/>
                </a:solidFill>
              </a:rPr>
              <a:t>Trazado modificado hasta que se complete la red de calles</a:t>
            </a:r>
          </a:p>
          <a:p>
            <a:pPr marL="0" indent="0">
              <a:buNone/>
            </a:pPr>
            <a:r>
              <a:rPr lang="es-ES" b="1" u="sng" dirty="0"/>
              <a:t>Ruta 219*:</a:t>
            </a:r>
            <a:r>
              <a:rPr lang="es-ES" dirty="0"/>
              <a:t> Se implementa nueva ruta</a:t>
            </a:r>
            <a:br>
              <a:rPr lang="es-ES" dirty="0"/>
            </a:br>
            <a:r>
              <a:rPr lang="es-ES" dirty="0">
                <a:solidFill>
                  <a:srgbClr val="C00000"/>
                </a:solidFill>
              </a:rPr>
              <a:t>Trazado modificado hasta la apertura de la estación </a:t>
            </a:r>
            <a:r>
              <a:rPr lang="es-ES" dirty="0" err="1">
                <a:solidFill>
                  <a:srgbClr val="C00000"/>
                </a:solidFill>
              </a:rPr>
              <a:t>The</a:t>
            </a:r>
            <a:r>
              <a:rPr lang="es-ES" dirty="0">
                <a:solidFill>
                  <a:srgbClr val="C00000"/>
                </a:solidFill>
              </a:rPr>
              <a:t> Point</a:t>
            </a:r>
          </a:p>
          <a:p>
            <a:pPr marL="0" indent="0">
              <a:buNone/>
            </a:pPr>
            <a:br>
              <a:rPr lang="en-US" b="1" u="sng" dirty="0"/>
            </a:br>
            <a:endParaRPr lang="en-US" dirty="0">
              <a:solidFill>
                <a:srgbClr val="FF0000"/>
              </a:solidFill>
              <a:cs typeface="Segoe UI"/>
            </a:endParaRPr>
          </a:p>
        </p:txBody>
      </p:sp>
      <p:sp>
        <p:nvSpPr>
          <p:cNvPr id="14" name="Slide Number Placeholder 13">
            <a:extLst>
              <a:ext uri="{FF2B5EF4-FFF2-40B4-BE49-F238E27FC236}">
                <a16:creationId xmlns:a16="http://schemas.microsoft.com/office/drawing/2014/main" id="{67183CD8-2613-3BE2-F721-604074141AA9}"/>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20</a:t>
            </a:fld>
            <a:endParaRPr lang="en-US">
              <a:solidFill>
                <a:prstClr val="black">
                  <a:tint val="75000"/>
                </a:prstClr>
              </a:solidFill>
            </a:endParaRPr>
          </a:p>
        </p:txBody>
      </p:sp>
      <p:sp>
        <p:nvSpPr>
          <p:cNvPr id="15" name="TextBox 14">
            <a:extLst>
              <a:ext uri="{FF2B5EF4-FFF2-40B4-BE49-F238E27FC236}">
                <a16:creationId xmlns:a16="http://schemas.microsoft.com/office/drawing/2014/main" id="{202B0E7D-6505-CD46-BB84-2FE78C7C3C67}"/>
              </a:ext>
            </a:extLst>
          </p:cNvPr>
          <p:cNvSpPr txBox="1"/>
          <p:nvPr/>
        </p:nvSpPr>
        <p:spPr>
          <a:xfrm>
            <a:off x="6316870" y="2024951"/>
            <a:ext cx="1798890" cy="415498"/>
          </a:xfrm>
          <a:prstGeom prst="rect">
            <a:avLst/>
          </a:prstGeom>
          <a:solidFill>
            <a:schemeClr val="bg1"/>
          </a:solidFill>
        </p:spPr>
        <p:txBody>
          <a:bodyPr wrap="none" rtlCol="0">
            <a:spAutoFit/>
          </a:bodyPr>
          <a:lstStyle/>
          <a:p>
            <a:pPr algn="ctr"/>
            <a:r>
              <a:rPr lang="es-ES" sz="1050" dirty="0"/>
              <a:t>Estación </a:t>
            </a:r>
            <a:r>
              <a:rPr lang="es-ES" sz="1050" dirty="0" err="1"/>
              <a:t>Daybreak</a:t>
            </a:r>
            <a:r>
              <a:rPr lang="es-ES" sz="1050" dirty="0"/>
              <a:t> </a:t>
            </a:r>
            <a:r>
              <a:rPr lang="es-ES" sz="1050" dirty="0" err="1"/>
              <a:t>Parkway</a:t>
            </a:r>
            <a:endParaRPr lang="es-ES" sz="1050" dirty="0"/>
          </a:p>
          <a:p>
            <a:pPr algn="ctr"/>
            <a:r>
              <a:rPr lang="en-US" sz="1050" dirty="0"/>
              <a:t>126 501</a:t>
            </a:r>
          </a:p>
        </p:txBody>
      </p:sp>
      <p:sp>
        <p:nvSpPr>
          <p:cNvPr id="18" name="TextBox 17">
            <a:extLst>
              <a:ext uri="{FF2B5EF4-FFF2-40B4-BE49-F238E27FC236}">
                <a16:creationId xmlns:a16="http://schemas.microsoft.com/office/drawing/2014/main" id="{64F1F72B-7B1B-D345-D44B-C88841D188F0}"/>
              </a:ext>
            </a:extLst>
          </p:cNvPr>
          <p:cNvSpPr txBox="1"/>
          <p:nvPr/>
        </p:nvSpPr>
        <p:spPr>
          <a:xfrm>
            <a:off x="10207451" y="1613815"/>
            <a:ext cx="1813318" cy="415498"/>
          </a:xfrm>
          <a:prstGeom prst="rect">
            <a:avLst/>
          </a:prstGeom>
          <a:solidFill>
            <a:schemeClr val="bg1"/>
          </a:solidFill>
        </p:spPr>
        <p:txBody>
          <a:bodyPr wrap="none" rtlCol="0">
            <a:spAutoFit/>
          </a:bodyPr>
          <a:lstStyle/>
          <a:p>
            <a:pPr algn="ctr"/>
            <a:r>
              <a:rPr lang="es-ES" sz="1050" dirty="0"/>
              <a:t>Estación Sandy </a:t>
            </a:r>
            <a:r>
              <a:rPr lang="es-ES" sz="1050" dirty="0" err="1"/>
              <a:t>Civic</a:t>
            </a:r>
            <a:r>
              <a:rPr lang="es-ES" sz="1050" dirty="0"/>
              <a:t> Center</a:t>
            </a:r>
          </a:p>
          <a:p>
            <a:pPr algn="ctr"/>
            <a:r>
              <a:rPr lang="en-US" sz="1050" dirty="0"/>
              <a:t>201 219 F514 F525 871</a:t>
            </a:r>
          </a:p>
        </p:txBody>
      </p:sp>
      <p:sp>
        <p:nvSpPr>
          <p:cNvPr id="19" name="TextBox 18">
            <a:extLst>
              <a:ext uri="{FF2B5EF4-FFF2-40B4-BE49-F238E27FC236}">
                <a16:creationId xmlns:a16="http://schemas.microsoft.com/office/drawing/2014/main" id="{73AFB7DC-1D6F-29DC-9CFC-35AA5FCA126F}"/>
              </a:ext>
            </a:extLst>
          </p:cNvPr>
          <p:cNvSpPr txBox="1"/>
          <p:nvPr/>
        </p:nvSpPr>
        <p:spPr>
          <a:xfrm>
            <a:off x="10407749" y="3158422"/>
            <a:ext cx="1906291" cy="415498"/>
          </a:xfrm>
          <a:prstGeom prst="rect">
            <a:avLst/>
          </a:prstGeom>
          <a:solidFill>
            <a:schemeClr val="bg1"/>
          </a:solidFill>
        </p:spPr>
        <p:txBody>
          <a:bodyPr wrap="none" rtlCol="0">
            <a:spAutoFit/>
          </a:bodyPr>
          <a:lstStyle/>
          <a:p>
            <a:pPr algn="ctr"/>
            <a:r>
              <a:rPr lang="es-ES" sz="1050" dirty="0"/>
              <a:t>Estación </a:t>
            </a:r>
            <a:r>
              <a:rPr lang="es-ES" sz="1050" dirty="0" err="1"/>
              <a:t>Draper</a:t>
            </a:r>
            <a:r>
              <a:rPr lang="es-ES" sz="1050" dirty="0"/>
              <a:t> Town Center</a:t>
            </a:r>
          </a:p>
          <a:p>
            <a:pPr algn="ctr"/>
            <a:r>
              <a:rPr lang="en-US" sz="1050" dirty="0"/>
              <a:t>126 501</a:t>
            </a:r>
          </a:p>
        </p:txBody>
      </p:sp>
      <p:sp>
        <p:nvSpPr>
          <p:cNvPr id="20" name="TextBox 19">
            <a:extLst>
              <a:ext uri="{FF2B5EF4-FFF2-40B4-BE49-F238E27FC236}">
                <a16:creationId xmlns:a16="http://schemas.microsoft.com/office/drawing/2014/main" id="{DF608142-33C9-5BD0-8548-6A1AAEE44FB0}"/>
              </a:ext>
            </a:extLst>
          </p:cNvPr>
          <p:cNvSpPr txBox="1"/>
          <p:nvPr/>
        </p:nvSpPr>
        <p:spPr>
          <a:xfrm>
            <a:off x="9532400" y="3666482"/>
            <a:ext cx="1116011" cy="415498"/>
          </a:xfrm>
          <a:prstGeom prst="rect">
            <a:avLst/>
          </a:prstGeom>
          <a:solidFill>
            <a:schemeClr val="bg1"/>
          </a:solidFill>
        </p:spPr>
        <p:txBody>
          <a:bodyPr wrap="none" rtlCol="0">
            <a:spAutoFit/>
          </a:bodyPr>
          <a:lstStyle/>
          <a:p>
            <a:pPr algn="ctr"/>
            <a:r>
              <a:rPr lang="es-ES" sz="1050" dirty="0"/>
              <a:t>Estación </a:t>
            </a:r>
            <a:r>
              <a:rPr lang="es-ES" sz="1050" dirty="0" err="1"/>
              <a:t>Draper</a:t>
            </a:r>
            <a:endParaRPr lang="es-ES" sz="1050" dirty="0"/>
          </a:p>
          <a:p>
            <a:pPr algn="ctr"/>
            <a:r>
              <a:rPr lang="en-US" sz="1050" dirty="0"/>
              <a:t>126 501 F514</a:t>
            </a:r>
          </a:p>
        </p:txBody>
      </p:sp>
      <p:sp>
        <p:nvSpPr>
          <p:cNvPr id="22" name="TextBox 21">
            <a:extLst>
              <a:ext uri="{FF2B5EF4-FFF2-40B4-BE49-F238E27FC236}">
                <a16:creationId xmlns:a16="http://schemas.microsoft.com/office/drawing/2014/main" id="{A0BA7FAC-2E61-190D-3AC4-8E3CA275C3C4}"/>
              </a:ext>
            </a:extLst>
          </p:cNvPr>
          <p:cNvSpPr txBox="1"/>
          <p:nvPr/>
        </p:nvSpPr>
        <p:spPr>
          <a:xfrm>
            <a:off x="8936843" y="2588400"/>
            <a:ext cx="391454" cy="246221"/>
          </a:xfrm>
          <a:prstGeom prst="rect">
            <a:avLst/>
          </a:prstGeom>
          <a:noFill/>
        </p:spPr>
        <p:txBody>
          <a:bodyPr wrap="none" rtlCol="0">
            <a:spAutoFit/>
          </a:bodyPr>
          <a:lstStyle/>
          <a:p>
            <a:r>
              <a:rPr lang="en-US" sz="1000"/>
              <a:t>219</a:t>
            </a:r>
          </a:p>
        </p:txBody>
      </p:sp>
      <p:sp>
        <p:nvSpPr>
          <p:cNvPr id="23" name="TextBox 22">
            <a:extLst>
              <a:ext uri="{FF2B5EF4-FFF2-40B4-BE49-F238E27FC236}">
                <a16:creationId xmlns:a16="http://schemas.microsoft.com/office/drawing/2014/main" id="{8F39F0D9-35AC-49E2-CCEE-D59ADE416C84}"/>
              </a:ext>
            </a:extLst>
          </p:cNvPr>
          <p:cNvSpPr txBox="1"/>
          <p:nvPr/>
        </p:nvSpPr>
        <p:spPr>
          <a:xfrm>
            <a:off x="9977151" y="2343757"/>
            <a:ext cx="391454" cy="246221"/>
          </a:xfrm>
          <a:prstGeom prst="rect">
            <a:avLst/>
          </a:prstGeom>
          <a:noFill/>
        </p:spPr>
        <p:txBody>
          <a:bodyPr wrap="none" rtlCol="0">
            <a:spAutoFit/>
          </a:bodyPr>
          <a:lstStyle/>
          <a:p>
            <a:r>
              <a:rPr lang="en-US" sz="1000"/>
              <a:t>871</a:t>
            </a:r>
          </a:p>
        </p:txBody>
      </p:sp>
      <p:sp>
        <p:nvSpPr>
          <p:cNvPr id="24" name="TextBox 23">
            <a:extLst>
              <a:ext uri="{FF2B5EF4-FFF2-40B4-BE49-F238E27FC236}">
                <a16:creationId xmlns:a16="http://schemas.microsoft.com/office/drawing/2014/main" id="{5F18F5F0-579A-3529-8D24-316909D4B5B4}"/>
              </a:ext>
            </a:extLst>
          </p:cNvPr>
          <p:cNvSpPr txBox="1"/>
          <p:nvPr/>
        </p:nvSpPr>
        <p:spPr>
          <a:xfrm>
            <a:off x="7914346" y="2955222"/>
            <a:ext cx="391454" cy="246221"/>
          </a:xfrm>
          <a:prstGeom prst="rect">
            <a:avLst/>
          </a:prstGeom>
          <a:noFill/>
        </p:spPr>
        <p:txBody>
          <a:bodyPr wrap="none" rtlCol="0">
            <a:spAutoFit/>
          </a:bodyPr>
          <a:lstStyle/>
          <a:p>
            <a:r>
              <a:rPr lang="en-US" sz="1000"/>
              <a:t>126</a:t>
            </a:r>
          </a:p>
        </p:txBody>
      </p:sp>
      <p:sp>
        <p:nvSpPr>
          <p:cNvPr id="6" name="TextBox 5">
            <a:extLst>
              <a:ext uri="{FF2B5EF4-FFF2-40B4-BE49-F238E27FC236}">
                <a16:creationId xmlns:a16="http://schemas.microsoft.com/office/drawing/2014/main" id="{6DD9E0CE-DE09-1AAF-478B-A2E973F8F308}"/>
              </a:ext>
            </a:extLst>
          </p:cNvPr>
          <p:cNvSpPr txBox="1"/>
          <p:nvPr/>
        </p:nvSpPr>
        <p:spPr>
          <a:xfrm>
            <a:off x="4920174" y="6359085"/>
            <a:ext cx="58223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i="1" dirty="0">
                <a:cs typeface="Segoe UI"/>
              </a:rPr>
              <a:t>Incluye 2 apartaderos más y 4 horarios más para </a:t>
            </a:r>
            <a:r>
              <a:rPr lang="es-ES" sz="1600" i="1" dirty="0" err="1">
                <a:cs typeface="Segoe UI"/>
              </a:rPr>
              <a:t>Paratransit</a:t>
            </a:r>
            <a:endParaRPr lang="es-ES" sz="1600" i="1" dirty="0">
              <a:cs typeface="Segoe UI"/>
            </a:endParaRPr>
          </a:p>
        </p:txBody>
      </p:sp>
      <p:sp>
        <p:nvSpPr>
          <p:cNvPr id="2" name="TextBox 1">
            <a:extLst>
              <a:ext uri="{FF2B5EF4-FFF2-40B4-BE49-F238E27FC236}">
                <a16:creationId xmlns:a16="http://schemas.microsoft.com/office/drawing/2014/main" id="{0A3B46D2-D6D8-2C17-FB11-59BB5FE19510}"/>
              </a:ext>
            </a:extLst>
          </p:cNvPr>
          <p:cNvSpPr txBox="1"/>
          <p:nvPr/>
        </p:nvSpPr>
        <p:spPr>
          <a:xfrm>
            <a:off x="7113203" y="4573188"/>
            <a:ext cx="1595310" cy="415498"/>
          </a:xfrm>
          <a:prstGeom prst="rect">
            <a:avLst/>
          </a:prstGeom>
          <a:solidFill>
            <a:schemeClr val="bg1"/>
          </a:solidFill>
        </p:spPr>
        <p:txBody>
          <a:bodyPr wrap="none" rtlCol="0">
            <a:spAutoFit/>
          </a:bodyPr>
          <a:lstStyle/>
          <a:p>
            <a:pPr algn="ctr"/>
            <a:r>
              <a:rPr lang="en-US" sz="1050" dirty="0"/>
              <a:t>SLCC </a:t>
            </a:r>
            <a:r>
              <a:rPr lang="en-US" sz="1050" dirty="0" err="1"/>
              <a:t>Herriman</a:t>
            </a:r>
            <a:r>
              <a:rPr lang="en-US" sz="1050" dirty="0"/>
              <a:t> Campus</a:t>
            </a:r>
          </a:p>
          <a:p>
            <a:pPr algn="ctr"/>
            <a:r>
              <a:rPr lang="en-US" sz="1050" dirty="0"/>
              <a:t>126 501</a:t>
            </a:r>
          </a:p>
        </p:txBody>
      </p:sp>
      <p:sp>
        <p:nvSpPr>
          <p:cNvPr id="8" name="TextBox 7">
            <a:extLst>
              <a:ext uri="{FF2B5EF4-FFF2-40B4-BE49-F238E27FC236}">
                <a16:creationId xmlns:a16="http://schemas.microsoft.com/office/drawing/2014/main" id="{AB63AFDA-A352-6DBB-690C-D8F30601D959}"/>
              </a:ext>
            </a:extLst>
          </p:cNvPr>
          <p:cNvSpPr txBox="1"/>
          <p:nvPr/>
        </p:nvSpPr>
        <p:spPr>
          <a:xfrm>
            <a:off x="2240630" y="1842230"/>
            <a:ext cx="2035251" cy="307777"/>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b="1" dirty="0">
                <a:solidFill>
                  <a:srgbClr val="E7E6E6"/>
                </a:solidFill>
                <a:cs typeface="Segoe UI"/>
              </a:rPr>
              <a:t>Prioridad comunitaria</a:t>
            </a:r>
          </a:p>
        </p:txBody>
      </p:sp>
      <p:sp>
        <p:nvSpPr>
          <p:cNvPr id="10" name="Oval 9">
            <a:extLst>
              <a:ext uri="{FF2B5EF4-FFF2-40B4-BE49-F238E27FC236}">
                <a16:creationId xmlns:a16="http://schemas.microsoft.com/office/drawing/2014/main" id="{008441D8-F2EE-E149-D1F3-69DA5DD65348}"/>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3" name="Graphic 12" descr="Users outline">
            <a:extLst>
              <a:ext uri="{FF2B5EF4-FFF2-40B4-BE49-F238E27FC236}">
                <a16:creationId xmlns:a16="http://schemas.microsoft.com/office/drawing/2014/main" id="{E59EBCF8-CE11-A01D-D66A-2FD7F95E02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8"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755787103"/>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+22 mil</a:t>
                      </a:r>
                    </a:p>
                  </a:txBody>
                  <a:tcPr/>
                </a:tc>
                <a:tc>
                  <a:txBody>
                    <a:bodyPr/>
                    <a:lstStyle/>
                    <a:p>
                      <a:pPr algn="ctr"/>
                      <a:r>
                        <a:rPr lang="es-ES" sz="1600" dirty="0"/>
                        <a:t>+333 mil</a:t>
                      </a:r>
                    </a:p>
                  </a:txBody>
                  <a:tcPr/>
                </a:tc>
                <a:tc>
                  <a:txBody>
                    <a:bodyPr/>
                    <a:lstStyle/>
                    <a:p>
                      <a:pPr algn="ctr"/>
                      <a:r>
                        <a:rPr lang="es-ES" sz="1600" dirty="0"/>
                        <a:t>+15</a:t>
                      </a:r>
                    </a:p>
                  </a:txBody>
                  <a:tcPr/>
                </a:tc>
                <a:tc>
                  <a:txBody>
                    <a:bodyPr/>
                    <a:lstStyle/>
                    <a:p>
                      <a:pPr algn="ctr"/>
                      <a:r>
                        <a:rPr lang="es-ES" sz="1600" dirty="0"/>
                        <a:t>+9</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66585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7255BE2-7DE5-9F28-28B7-BF08E6C7303F}"/>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8" name="Oval 7">
            <a:extLst>
              <a:ext uri="{FF2B5EF4-FFF2-40B4-BE49-F238E27FC236}">
                <a16:creationId xmlns:a16="http://schemas.microsoft.com/office/drawing/2014/main" id="{67432B3D-02AA-B708-3430-1DE56D767D6C}"/>
              </a:ext>
            </a:extLst>
          </p:cNvPr>
          <p:cNvSpPr>
            <a:spLocks noChangeAspect="1"/>
          </p:cNvSpPr>
          <p:nvPr/>
        </p:nvSpPr>
        <p:spPr>
          <a:xfrm>
            <a:off x="1696240"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9" name="Oval 8">
            <a:extLst>
              <a:ext uri="{FF2B5EF4-FFF2-40B4-BE49-F238E27FC236}">
                <a16:creationId xmlns:a16="http://schemas.microsoft.com/office/drawing/2014/main" id="{FDAADEC6-C007-E947-62B7-EA3126D03105}"/>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2" name="Oval 11">
            <a:extLst>
              <a:ext uri="{FF2B5EF4-FFF2-40B4-BE49-F238E27FC236}">
                <a16:creationId xmlns:a16="http://schemas.microsoft.com/office/drawing/2014/main" id="{A55CB0EE-6446-84BC-347D-4F3589049912}"/>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6" name="Picture 1" descr="Chat outline">
            <a:extLst>
              <a:ext uri="{FF2B5EF4-FFF2-40B4-BE49-F238E27FC236}">
                <a16:creationId xmlns:a16="http://schemas.microsoft.com/office/drawing/2014/main" id="{362DA31A-5803-0FEB-45B9-2ECE4801107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17" name="Picture 13" descr="Crane outline">
            <a:extLst>
              <a:ext uri="{FF2B5EF4-FFF2-40B4-BE49-F238E27FC236}">
                <a16:creationId xmlns:a16="http://schemas.microsoft.com/office/drawing/2014/main" id="{16509C41-2BFB-4B08-2455-0BB306083E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18" name="Picture 8" descr="Single gear outline">
            <a:extLst>
              <a:ext uri="{FF2B5EF4-FFF2-40B4-BE49-F238E27FC236}">
                <a16:creationId xmlns:a16="http://schemas.microsoft.com/office/drawing/2014/main" id="{B9484E98-7362-574A-ED5E-5BCBC92A5E3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19" name="Picture 11" descr="Bus outline">
            <a:extLst>
              <a:ext uri="{FF2B5EF4-FFF2-40B4-BE49-F238E27FC236}">
                <a16:creationId xmlns:a16="http://schemas.microsoft.com/office/drawing/2014/main" id="{D4C13BD8-A21A-FFDC-727B-2C4DAE0BF88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normAutofit/>
          </a:bodyPr>
          <a:lstStyle/>
          <a:p>
            <a:r>
              <a:rPr lang="es-ES" sz="3250" dirty="0">
                <a:latin typeface="Segoe UI Black"/>
                <a:ea typeface="Segoe UI Black"/>
              </a:rPr>
              <a:t>Estación South </a:t>
            </a:r>
            <a:r>
              <a:rPr lang="es-ES" sz="3250" dirty="0" err="1">
                <a:latin typeface="Segoe UI Black"/>
                <a:ea typeface="Segoe UI Black"/>
              </a:rPr>
              <a:t>Jordan</a:t>
            </a:r>
            <a:r>
              <a:rPr lang="es-ES" sz="3250" dirty="0">
                <a:latin typeface="Segoe UI Black"/>
                <a:ea typeface="Segoe UI Black"/>
              </a:rPr>
              <a:t> </a:t>
            </a:r>
            <a:r>
              <a:rPr lang="es-ES" sz="3250" dirty="0" err="1">
                <a:latin typeface="Segoe UI Black"/>
                <a:ea typeface="Segoe UI Black"/>
              </a:rPr>
              <a:t>Downtown</a:t>
            </a:r>
            <a:endParaRPr lang="en-US" sz="3250"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199" y="1825625"/>
            <a:ext cx="5625353" cy="4351338"/>
          </a:xfrm>
        </p:spPr>
        <p:txBody>
          <a:bodyPr vert="horz" lIns="91440" tIns="45720" rIns="91440" bIns="45720" rtlCol="0" anchor="t">
            <a:normAutofit/>
          </a:bodyPr>
          <a:lstStyle/>
          <a:p>
            <a:pPr marL="0" indent="0">
              <a:buNone/>
            </a:pPr>
            <a:r>
              <a:rPr lang="es-ES" b="1" u="sng" dirty="0"/>
              <a:t>Línea roja:</a:t>
            </a:r>
            <a:br>
              <a:rPr lang="es-ES" b="1" u="sng" dirty="0"/>
            </a:br>
            <a:r>
              <a:rPr lang="es-ES" dirty="0"/>
              <a:t>Apertura de la estación South </a:t>
            </a:r>
            <a:r>
              <a:rPr lang="es-ES" dirty="0" err="1"/>
              <a:t>Jordan</a:t>
            </a:r>
            <a:r>
              <a:rPr lang="es-ES" dirty="0"/>
              <a:t> </a:t>
            </a:r>
            <a:r>
              <a:rPr lang="es-ES" dirty="0" err="1"/>
              <a:t>Downtown</a:t>
            </a:r>
            <a:endParaRPr lang="es-ES" dirty="0"/>
          </a:p>
        </p:txBody>
      </p:sp>
      <p:sp>
        <p:nvSpPr>
          <p:cNvPr id="6" name="Slide Number Placeholder 5">
            <a:extLst>
              <a:ext uri="{FF2B5EF4-FFF2-40B4-BE49-F238E27FC236}">
                <a16:creationId xmlns:a16="http://schemas.microsoft.com/office/drawing/2014/main" id="{9130AB3E-91B7-FDA8-9C41-30B1354D44A7}"/>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21</a:t>
            </a:fld>
            <a:endParaRPr lang="en-US">
              <a:solidFill>
                <a:prstClr val="black">
                  <a:tint val="75000"/>
                </a:prstClr>
              </a:solidFill>
            </a:endParaRPr>
          </a:p>
        </p:txBody>
      </p:sp>
      <p:pic>
        <p:nvPicPr>
          <p:cNvPr id="23" name="Picture 22" descr="A map of a city&#10;&#10;Description automatically generated">
            <a:extLst>
              <a:ext uri="{FF2B5EF4-FFF2-40B4-BE49-F238E27FC236}">
                <a16:creationId xmlns:a16="http://schemas.microsoft.com/office/drawing/2014/main" id="{DBB5869E-7440-61A7-FB9A-DD8A3ED61961}"/>
              </a:ext>
            </a:extLst>
          </p:cNvPr>
          <p:cNvPicPr>
            <a:picLocks noChangeAspect="1"/>
          </p:cNvPicPr>
          <p:nvPr/>
        </p:nvPicPr>
        <p:blipFill>
          <a:blip r:embed="rId11"/>
          <a:stretch>
            <a:fillRect/>
          </a:stretch>
        </p:blipFill>
        <p:spPr>
          <a:xfrm>
            <a:off x="7845091" y="493796"/>
            <a:ext cx="3028950" cy="4707356"/>
          </a:xfrm>
          <a:prstGeom prst="rect">
            <a:avLst/>
          </a:prstGeom>
        </p:spPr>
      </p:pic>
      <p:sp>
        <p:nvSpPr>
          <p:cNvPr id="24" name="Oval 23">
            <a:extLst>
              <a:ext uri="{FF2B5EF4-FFF2-40B4-BE49-F238E27FC236}">
                <a16:creationId xmlns:a16="http://schemas.microsoft.com/office/drawing/2014/main" id="{9FCBE45E-95B6-C79D-B283-89E0EDB62C0B}"/>
              </a:ext>
            </a:extLst>
          </p:cNvPr>
          <p:cNvSpPr/>
          <p:nvPr/>
        </p:nvSpPr>
        <p:spPr>
          <a:xfrm>
            <a:off x="9715499" y="3840079"/>
            <a:ext cx="150395" cy="160420"/>
          </a:xfrm>
          <a:prstGeom prst="ellipse">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6" name="TextBox 25">
            <a:extLst>
              <a:ext uri="{FF2B5EF4-FFF2-40B4-BE49-F238E27FC236}">
                <a16:creationId xmlns:a16="http://schemas.microsoft.com/office/drawing/2014/main" id="{794257C7-0DD8-29FD-9FBC-D463EE3347A5}"/>
              </a:ext>
            </a:extLst>
          </p:cNvPr>
          <p:cNvSpPr txBox="1"/>
          <p:nvPr/>
        </p:nvSpPr>
        <p:spPr>
          <a:xfrm>
            <a:off x="9237268" y="891978"/>
            <a:ext cx="1423908" cy="263942"/>
          </a:xfrm>
          <a:prstGeom prst="rect">
            <a:avLst/>
          </a:prstGeom>
          <a:solidFill>
            <a:schemeClr val="bg1"/>
          </a:solidFill>
        </p:spPr>
        <p:txBody>
          <a:bodyPr wrap="square" lIns="91440" tIns="45720" rIns="91440" bIns="45720" rtlCol="0" anchor="t">
            <a:spAutoFit/>
          </a:bodyPr>
          <a:lstStyle/>
          <a:p>
            <a:pPr algn="ctr"/>
            <a:r>
              <a:rPr lang="es-ES" sz="1050" dirty="0"/>
              <a:t>Estación 5600 West</a:t>
            </a:r>
          </a:p>
        </p:txBody>
      </p:sp>
      <p:sp>
        <p:nvSpPr>
          <p:cNvPr id="27" name="TextBox 26">
            <a:extLst>
              <a:ext uri="{FF2B5EF4-FFF2-40B4-BE49-F238E27FC236}">
                <a16:creationId xmlns:a16="http://schemas.microsoft.com/office/drawing/2014/main" id="{E1946492-8364-CB25-F148-ADE02E3F1F16}"/>
              </a:ext>
            </a:extLst>
          </p:cNvPr>
          <p:cNvSpPr txBox="1"/>
          <p:nvPr/>
        </p:nvSpPr>
        <p:spPr>
          <a:xfrm>
            <a:off x="9267347" y="2415978"/>
            <a:ext cx="1423908" cy="415498"/>
          </a:xfrm>
          <a:prstGeom prst="rect">
            <a:avLst/>
          </a:prstGeom>
          <a:solidFill>
            <a:schemeClr val="bg1"/>
          </a:solidFill>
        </p:spPr>
        <p:txBody>
          <a:bodyPr wrap="square" lIns="91440" tIns="45720" rIns="91440" bIns="45720" rtlCol="0" anchor="t">
            <a:spAutoFit/>
          </a:bodyPr>
          <a:lstStyle/>
          <a:p>
            <a:pPr algn="ctr"/>
            <a:r>
              <a:rPr lang="es-ES" sz="1050" dirty="0"/>
              <a:t>Estación South </a:t>
            </a:r>
            <a:r>
              <a:rPr lang="es-ES" sz="1050" dirty="0" err="1"/>
              <a:t>Jordan</a:t>
            </a:r>
            <a:r>
              <a:rPr lang="es-ES" sz="1050" dirty="0"/>
              <a:t> </a:t>
            </a:r>
            <a:r>
              <a:rPr lang="es-ES" sz="1050" dirty="0" err="1"/>
              <a:t>Parkway</a:t>
            </a:r>
            <a:endParaRPr lang="es-ES" sz="1050" dirty="0"/>
          </a:p>
        </p:txBody>
      </p:sp>
      <p:sp>
        <p:nvSpPr>
          <p:cNvPr id="28" name="TextBox 27">
            <a:extLst>
              <a:ext uri="{FF2B5EF4-FFF2-40B4-BE49-F238E27FC236}">
                <a16:creationId xmlns:a16="http://schemas.microsoft.com/office/drawing/2014/main" id="{122C660B-C722-B44D-1AB7-BA815B97EAC5}"/>
              </a:ext>
            </a:extLst>
          </p:cNvPr>
          <p:cNvSpPr txBox="1"/>
          <p:nvPr/>
        </p:nvSpPr>
        <p:spPr>
          <a:xfrm>
            <a:off x="9919057" y="3508846"/>
            <a:ext cx="1423908" cy="415498"/>
          </a:xfrm>
          <a:prstGeom prst="rect">
            <a:avLst/>
          </a:prstGeom>
          <a:solidFill>
            <a:schemeClr val="bg1"/>
          </a:solidFill>
        </p:spPr>
        <p:txBody>
          <a:bodyPr wrap="square" lIns="91440" tIns="45720" rIns="91440" bIns="45720" rtlCol="0" anchor="t">
            <a:spAutoFit/>
          </a:bodyPr>
          <a:lstStyle/>
          <a:p>
            <a:pPr algn="ctr"/>
            <a:r>
              <a:rPr lang="es-ES" sz="1050" dirty="0"/>
              <a:t>Estación South </a:t>
            </a:r>
            <a:r>
              <a:rPr lang="es-ES" sz="1050" dirty="0" err="1"/>
              <a:t>Jordan</a:t>
            </a:r>
            <a:r>
              <a:rPr lang="es-ES" sz="1050" dirty="0"/>
              <a:t> </a:t>
            </a:r>
            <a:r>
              <a:rPr lang="es-ES" sz="1050" dirty="0" err="1"/>
              <a:t>Downtown</a:t>
            </a:r>
            <a:endParaRPr lang="es-ES" sz="1050" dirty="0"/>
          </a:p>
        </p:txBody>
      </p:sp>
      <p:sp>
        <p:nvSpPr>
          <p:cNvPr id="29" name="TextBox 28">
            <a:extLst>
              <a:ext uri="{FF2B5EF4-FFF2-40B4-BE49-F238E27FC236}">
                <a16:creationId xmlns:a16="http://schemas.microsoft.com/office/drawing/2014/main" id="{0658FB81-7933-FAC3-4E78-142C86443C41}"/>
              </a:ext>
            </a:extLst>
          </p:cNvPr>
          <p:cNvSpPr txBox="1"/>
          <p:nvPr/>
        </p:nvSpPr>
        <p:spPr>
          <a:xfrm>
            <a:off x="10410346" y="4300925"/>
            <a:ext cx="1423908" cy="415498"/>
          </a:xfrm>
          <a:prstGeom prst="rect">
            <a:avLst/>
          </a:prstGeom>
          <a:solidFill>
            <a:schemeClr val="bg1"/>
          </a:solidFill>
        </p:spPr>
        <p:txBody>
          <a:bodyPr wrap="square" lIns="91440" tIns="45720" rIns="91440" bIns="45720" rtlCol="0" anchor="t">
            <a:spAutoFit/>
          </a:bodyPr>
          <a:lstStyle/>
          <a:p>
            <a:pPr algn="ctr"/>
            <a:r>
              <a:rPr lang="es-ES" sz="1050" dirty="0"/>
              <a:t>Estación </a:t>
            </a:r>
            <a:r>
              <a:rPr lang="es-ES" sz="1050" dirty="0" err="1"/>
              <a:t>Daybreak</a:t>
            </a:r>
            <a:r>
              <a:rPr lang="es-ES" sz="1050" dirty="0"/>
              <a:t> </a:t>
            </a:r>
            <a:r>
              <a:rPr lang="es-ES" sz="1050" dirty="0" err="1"/>
              <a:t>Parkway</a:t>
            </a:r>
            <a:endParaRPr lang="es-ES" sz="1050" dirty="0"/>
          </a:p>
        </p:txBody>
      </p:sp>
      <p:sp>
        <p:nvSpPr>
          <p:cNvPr id="31" name="TextBox 30">
            <a:extLst>
              <a:ext uri="{FF2B5EF4-FFF2-40B4-BE49-F238E27FC236}">
                <a16:creationId xmlns:a16="http://schemas.microsoft.com/office/drawing/2014/main" id="{9B6C4A5B-A647-13CD-3460-CCD1EF7A831A}"/>
              </a:ext>
            </a:extLst>
          </p:cNvPr>
          <p:cNvSpPr txBox="1"/>
          <p:nvPr/>
        </p:nvSpPr>
        <p:spPr>
          <a:xfrm>
            <a:off x="10043935" y="4873457"/>
            <a:ext cx="391454" cy="246221"/>
          </a:xfrm>
          <a:prstGeom prst="rect">
            <a:avLst/>
          </a:prstGeom>
          <a:noFill/>
        </p:spPr>
        <p:txBody>
          <a:bodyPr wrap="none" rtlCol="0">
            <a:spAutoFit/>
          </a:bodyPr>
          <a:lstStyle/>
          <a:p>
            <a:r>
              <a:rPr lang="en-US" sz="1000"/>
              <a:t>126</a:t>
            </a:r>
          </a:p>
        </p:txBody>
      </p:sp>
      <p:sp>
        <p:nvSpPr>
          <p:cNvPr id="10" name="Oval 9">
            <a:extLst>
              <a:ext uri="{FF2B5EF4-FFF2-40B4-BE49-F238E27FC236}">
                <a16:creationId xmlns:a16="http://schemas.microsoft.com/office/drawing/2014/main" id="{65053E00-BD4C-E52D-905E-F15510A085AC}"/>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5" name="Graphic 14" descr="Users outline">
            <a:extLst>
              <a:ext uri="{FF2B5EF4-FFF2-40B4-BE49-F238E27FC236}">
                <a16:creationId xmlns:a16="http://schemas.microsoft.com/office/drawing/2014/main" id="{5536777A-07AA-0C4F-D3A6-741B00557B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5"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558833587"/>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0</a:t>
                      </a:r>
                    </a:p>
                  </a:txBody>
                  <a:tcPr/>
                </a:tc>
                <a:tc>
                  <a:txBody>
                    <a:bodyPr/>
                    <a:lstStyle/>
                    <a:p>
                      <a:pPr algn="ctr"/>
                      <a:r>
                        <a:rPr lang="es-ES" sz="1600" dirty="0"/>
                        <a:t>0</a:t>
                      </a:r>
                    </a:p>
                  </a:txBody>
                  <a:tcPr/>
                </a:tc>
                <a:tc>
                  <a:txBody>
                    <a:bodyPr/>
                    <a:lstStyle/>
                    <a:p>
                      <a:pPr algn="ctr"/>
                      <a:r>
                        <a:rPr lang="es-ES" sz="1600" dirty="0"/>
                        <a:t>0</a:t>
                      </a:r>
                    </a:p>
                  </a:txBody>
                  <a:tcPr/>
                </a:tc>
                <a:tc>
                  <a:txBody>
                    <a:bodyPr/>
                    <a:lstStyle/>
                    <a:p>
                      <a:pPr algn="ctr"/>
                      <a:r>
                        <a:rPr lang="es-ES" sz="1600" dirty="0"/>
                        <a:t>0</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147750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bus stop with people waiting&#10;&#10;Description automatically generated">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87" t="12520" r="-87" b="3158"/>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fld id="{0D233E8C-AF31-456D-A108-663B8DF80B30}" type="slidenum">
              <a:rPr lang="en-US" smtClean="0"/>
              <a:pPr/>
              <a:t>22</a:t>
            </a:fld>
            <a:endParaRPr lang="en-US"/>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s-ES" sz="5400" dirty="0">
                <a:latin typeface="Segoe UI Black"/>
                <a:ea typeface="Segoe UI Black"/>
              </a:rPr>
            </a:br>
            <a:r>
              <a:rPr lang="es-ES" sz="5400" dirty="0">
                <a:latin typeface="Segoe UI Black"/>
                <a:ea typeface="Segoe UI Black"/>
              </a:rPr>
              <a:t>Condado de Utah</a:t>
            </a:r>
            <a:br>
              <a:rPr lang="es-ES" sz="5400" dirty="0">
                <a:latin typeface="Segoe UI Black"/>
                <a:ea typeface="Segoe UI Black"/>
              </a:rPr>
            </a:br>
            <a:r>
              <a:rPr lang="es-ES" sz="3600" i="1" dirty="0">
                <a:latin typeface="Segoe UI" panose="020B0502040204020203" pitchFamily="34" charset="0"/>
                <a:ea typeface="Segoe UI Black"/>
                <a:cs typeface="Segoe UI" panose="020B0502040204020203" pitchFamily="34" charset="0"/>
              </a:rPr>
              <a:t>Abril de</a:t>
            </a:r>
            <a:r>
              <a:rPr lang="es-ES" sz="3600" i="1" dirty="0">
                <a:latin typeface="Segoe UI Black"/>
                <a:ea typeface="Segoe UI Black"/>
                <a:cs typeface="Segoe UI" panose="020B0502040204020203" pitchFamily="34" charset="0"/>
              </a:rPr>
              <a:t> </a:t>
            </a:r>
            <a:r>
              <a:rPr lang="es-ES" sz="3600" i="1" dirty="0">
                <a:latin typeface="Segoe UI" panose="020B0502040204020203" pitchFamily="34" charset="0"/>
                <a:ea typeface="Segoe UI Black"/>
                <a:cs typeface="Segoe UI" panose="020B0502040204020203" pitchFamily="34" charset="0"/>
              </a:rPr>
              <a:t>2025</a:t>
            </a:r>
            <a:endParaRPr lang="en-US" sz="3600" i="1" dirty="0">
              <a:solidFill>
                <a:schemeClr val="bg1"/>
              </a:solidFill>
              <a:latin typeface="Segoe UI Black"/>
              <a:ea typeface="Segoe UI Black"/>
            </a:endParaRPr>
          </a:p>
        </p:txBody>
      </p:sp>
    </p:spTree>
    <p:extLst>
      <p:ext uri="{BB962C8B-B14F-4D97-AF65-F5344CB8AC3E}">
        <p14:creationId xmlns:p14="http://schemas.microsoft.com/office/powerpoint/2010/main" val="81413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281311-9F1C-A6B4-D256-836024DC3B84}"/>
              </a:ext>
            </a:extLst>
          </p:cNvPr>
          <p:cNvSpPr>
            <a:spLocks noGrp="1"/>
          </p:cNvSpPr>
          <p:nvPr>
            <p:ph type="sldNum" sz="quarter" idx="12"/>
          </p:nvPr>
        </p:nvSpPr>
        <p:spPr/>
        <p:txBody>
          <a:bodyPr/>
          <a:lstStyle/>
          <a:p>
            <a:fld id="{7443972A-68F0-4EEE-8D44-8247859870C0}" type="slidenum">
              <a:rPr lang="en-US" smtClean="0"/>
              <a:pPr/>
              <a:t>23</a:t>
            </a:fld>
            <a:endParaRPr lang="en-US"/>
          </a:p>
        </p:txBody>
      </p:sp>
      <p:pic>
        <p:nvPicPr>
          <p:cNvPr id="6" name="Picture 5">
            <a:extLst>
              <a:ext uri="{FF2B5EF4-FFF2-40B4-BE49-F238E27FC236}">
                <a16:creationId xmlns:a16="http://schemas.microsoft.com/office/drawing/2014/main" id="{2D84F07C-D802-97CD-8B79-19CB79175C7D}"/>
              </a:ext>
            </a:extLst>
          </p:cNvPr>
          <p:cNvPicPr>
            <a:picLocks noChangeAspect="1"/>
          </p:cNvPicPr>
          <p:nvPr/>
        </p:nvPicPr>
        <p:blipFill>
          <a:blip r:embed="rId2"/>
          <a:stretch>
            <a:fillRect/>
          </a:stretch>
        </p:blipFill>
        <p:spPr>
          <a:xfrm>
            <a:off x="3829775" y="0"/>
            <a:ext cx="4532450" cy="6858000"/>
          </a:xfrm>
          <a:prstGeom prst="rect">
            <a:avLst/>
          </a:prstGeom>
        </p:spPr>
      </p:pic>
      <p:sp>
        <p:nvSpPr>
          <p:cNvPr id="2" name="TextBox 1">
            <a:extLst>
              <a:ext uri="{FF2B5EF4-FFF2-40B4-BE49-F238E27FC236}">
                <a16:creationId xmlns:a16="http://schemas.microsoft.com/office/drawing/2014/main" id="{E5B70242-BB55-62BA-99BF-AD87A823548C}"/>
              </a:ext>
            </a:extLst>
          </p:cNvPr>
          <p:cNvSpPr txBox="1"/>
          <p:nvPr/>
        </p:nvSpPr>
        <p:spPr>
          <a:xfrm>
            <a:off x="2031501" y="4611231"/>
            <a:ext cx="3099798"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823</a:t>
            </a:r>
          </a:p>
          <a:p>
            <a:pPr marL="285750" indent="-285750">
              <a:buFont typeface="Arial"/>
              <a:buChar char="•"/>
            </a:pPr>
            <a:r>
              <a:rPr lang="en-US" sz="1600" dirty="0" err="1">
                <a:cs typeface="Segoe UI"/>
              </a:rPr>
              <a:t>Servicio</a:t>
            </a:r>
            <a:r>
              <a:rPr lang="en-US" sz="1600" dirty="0">
                <a:cs typeface="Segoe UI"/>
              </a:rPr>
              <a:t> nuevo entre la </a:t>
            </a:r>
            <a:r>
              <a:rPr lang="en-US" sz="1600" dirty="0" err="1">
                <a:cs typeface="Segoe UI"/>
              </a:rPr>
              <a:t>estación</a:t>
            </a:r>
            <a:r>
              <a:rPr lang="en-US" sz="1600" dirty="0">
                <a:cs typeface="Segoe UI"/>
              </a:rPr>
              <a:t> Provo Central y Spanish fork</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de lunes a </a:t>
            </a:r>
            <a:r>
              <a:rPr lang="en-US" sz="1600" dirty="0" err="1">
                <a:cs typeface="Segoe UI"/>
              </a:rPr>
              <a:t>viernes</a:t>
            </a:r>
            <a:r>
              <a:rPr lang="en-US" sz="1600" dirty="0">
                <a:cs typeface="Segoe UI"/>
              </a:rPr>
              <a:t>, y </a:t>
            </a:r>
            <a:r>
              <a:rPr lang="en-US" sz="1600" dirty="0" err="1">
                <a:cs typeface="Segoe UI"/>
              </a:rPr>
              <a:t>cada</a:t>
            </a:r>
            <a:r>
              <a:rPr lang="en-US" sz="1600" dirty="0">
                <a:cs typeface="Segoe UI"/>
              </a:rPr>
              <a:t> 60 </a:t>
            </a:r>
            <a:r>
              <a:rPr lang="en-US" sz="1600" dirty="0" err="1">
                <a:cs typeface="Segoe UI"/>
              </a:rPr>
              <a:t>minutos</a:t>
            </a:r>
            <a:r>
              <a:rPr lang="en-US" sz="1600" dirty="0">
                <a:cs typeface="Segoe UI"/>
              </a:rPr>
              <a:t> </a:t>
            </a:r>
            <a:r>
              <a:rPr lang="en-US" sz="1600" dirty="0" err="1">
                <a:cs typeface="Segoe UI"/>
              </a:rPr>
              <a:t>los</a:t>
            </a:r>
            <a:r>
              <a:rPr lang="en-US" sz="1600" dirty="0">
                <a:cs typeface="Segoe UI"/>
              </a:rPr>
              <a:t> </a:t>
            </a:r>
            <a:r>
              <a:rPr lang="en-US" sz="1600" dirty="0" err="1">
                <a:cs typeface="Segoe UI"/>
              </a:rPr>
              <a:t>sábados</a:t>
            </a:r>
            <a:endParaRPr lang="en-US" sz="1600" dirty="0">
              <a:cs typeface="Segoe UI"/>
            </a:endParaRP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81559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DEE7D9-BFF4-F86B-96AE-FE4921C22134}"/>
              </a:ext>
            </a:extLst>
          </p:cNvPr>
          <p:cNvSpPr>
            <a:spLocks noGrp="1"/>
          </p:cNvSpPr>
          <p:nvPr>
            <p:ph type="sldNum" sz="quarter" idx="12"/>
          </p:nvPr>
        </p:nvSpPr>
        <p:spPr/>
        <p:txBody>
          <a:bodyPr/>
          <a:lstStyle/>
          <a:p>
            <a:fld id="{7443972A-68F0-4EEE-8D44-8247859870C0}" type="slidenum">
              <a:rPr lang="en-US" smtClean="0"/>
              <a:pPr/>
              <a:t>24</a:t>
            </a:fld>
            <a:endParaRPr lang="en-US"/>
          </a:p>
        </p:txBody>
      </p:sp>
      <p:pic>
        <p:nvPicPr>
          <p:cNvPr id="15" name="Picture 14">
            <a:extLst>
              <a:ext uri="{FF2B5EF4-FFF2-40B4-BE49-F238E27FC236}">
                <a16:creationId xmlns:a16="http://schemas.microsoft.com/office/drawing/2014/main" id="{5E9BDCB0-3564-9494-6F65-68FEF336856D}"/>
              </a:ext>
            </a:extLst>
          </p:cNvPr>
          <p:cNvPicPr>
            <a:picLocks noChangeAspect="1"/>
          </p:cNvPicPr>
          <p:nvPr/>
        </p:nvPicPr>
        <p:blipFill>
          <a:blip r:embed="rId2"/>
          <a:stretch>
            <a:fillRect/>
          </a:stretch>
        </p:blipFill>
        <p:spPr>
          <a:xfrm>
            <a:off x="848945" y="-5834"/>
            <a:ext cx="10506075" cy="6861175"/>
          </a:xfrm>
          <a:prstGeom prst="rect">
            <a:avLst/>
          </a:prstGeom>
        </p:spPr>
      </p:pic>
      <p:sp>
        <p:nvSpPr>
          <p:cNvPr id="17" name="TextBox 16">
            <a:extLst>
              <a:ext uri="{FF2B5EF4-FFF2-40B4-BE49-F238E27FC236}">
                <a16:creationId xmlns:a16="http://schemas.microsoft.com/office/drawing/2014/main" id="{DE20D88D-03A6-F7E5-8EB6-0814D86A9199}"/>
              </a:ext>
            </a:extLst>
          </p:cNvPr>
          <p:cNvSpPr txBox="1"/>
          <p:nvPr/>
        </p:nvSpPr>
        <p:spPr>
          <a:xfrm>
            <a:off x="7934960" y="487680"/>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Zona 581</a:t>
            </a:r>
          </a:p>
          <a:p>
            <a:pPr marL="285750" indent="-285750">
              <a:buFont typeface="Arial"/>
              <a:buChar char="•"/>
            </a:pPr>
            <a:r>
              <a:rPr lang="en-US" sz="1600" dirty="0">
                <a:cs typeface="Segoe UI"/>
              </a:rPr>
              <a:t>Nueva zona de UTA On Demand</a:t>
            </a:r>
          </a:p>
          <a:p>
            <a:pPr marL="285750" indent="-285750">
              <a:buFont typeface="Arial"/>
              <a:buChar char="•"/>
            </a:pPr>
            <a:r>
              <a:rPr lang="en-US" sz="1600" dirty="0" err="1">
                <a:cs typeface="Segoe UI"/>
              </a:rPr>
              <a:t>Servicio</a:t>
            </a:r>
            <a:r>
              <a:rPr lang="en-US" sz="1600" dirty="0">
                <a:cs typeface="Segoe UI"/>
              </a:rPr>
              <a:t> 6 AM – 9 PM de lunes a </a:t>
            </a:r>
            <a:r>
              <a:rPr lang="en-US" sz="1600" dirty="0" err="1">
                <a:cs typeface="Segoe UI"/>
              </a:rPr>
              <a:t>viernes</a:t>
            </a:r>
            <a:endParaRPr lang="en-US" sz="1600" dirty="0">
              <a:cs typeface="Segoe UI"/>
            </a:endParaRPr>
          </a:p>
          <a:p>
            <a:pPr marL="285750" indent="-285750">
              <a:buFont typeface="Arial"/>
              <a:buChar char="•"/>
            </a:pPr>
            <a:endParaRPr lang="en-US" sz="1600" dirty="0">
              <a:cs typeface="Segoe UI"/>
            </a:endParaRPr>
          </a:p>
        </p:txBody>
      </p:sp>
    </p:spTree>
    <p:extLst>
      <p:ext uri="{BB962C8B-B14F-4D97-AF65-F5344CB8AC3E}">
        <p14:creationId xmlns:p14="http://schemas.microsoft.com/office/powerpoint/2010/main" val="195980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06CE9B2-77CF-91B3-AB7C-790636C2E905}"/>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3" name="Oval 12">
            <a:extLst>
              <a:ext uri="{FF2B5EF4-FFF2-40B4-BE49-F238E27FC236}">
                <a16:creationId xmlns:a16="http://schemas.microsoft.com/office/drawing/2014/main" id="{4CC8C57C-5187-3288-F381-E6E84FC2B6C2}"/>
              </a:ext>
            </a:extLst>
          </p:cNvPr>
          <p:cNvSpPr>
            <a:spLocks noChangeAspect="1"/>
          </p:cNvSpPr>
          <p:nvPr/>
        </p:nvSpPr>
        <p:spPr>
          <a:xfrm>
            <a:off x="1696240" y="5369998"/>
            <a:ext cx="685800" cy="685800"/>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5" name="Oval 14">
            <a:extLst>
              <a:ext uri="{FF2B5EF4-FFF2-40B4-BE49-F238E27FC236}">
                <a16:creationId xmlns:a16="http://schemas.microsoft.com/office/drawing/2014/main" id="{08FD4B16-1B8D-FD88-B344-DE887A93C8D4}"/>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Oval 15">
            <a:extLst>
              <a:ext uri="{FF2B5EF4-FFF2-40B4-BE49-F238E27FC236}">
                <a16:creationId xmlns:a16="http://schemas.microsoft.com/office/drawing/2014/main" id="{F8A18CF7-5CC3-A3A3-E889-3A132F10A4D9}"/>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1" name="Picture 1" descr="Chat outline">
            <a:extLst>
              <a:ext uri="{FF2B5EF4-FFF2-40B4-BE49-F238E27FC236}">
                <a16:creationId xmlns:a16="http://schemas.microsoft.com/office/drawing/2014/main" id="{29248ACE-92C9-7DCA-B837-AA301F813A6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2" name="Picture 13" descr="Crane outline">
            <a:extLst>
              <a:ext uri="{FF2B5EF4-FFF2-40B4-BE49-F238E27FC236}">
                <a16:creationId xmlns:a16="http://schemas.microsoft.com/office/drawing/2014/main" id="{CF06A80F-128E-4AAB-3AD4-9B955DDDBC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3" name="Picture 8" descr="Single gear outline">
            <a:extLst>
              <a:ext uri="{FF2B5EF4-FFF2-40B4-BE49-F238E27FC236}">
                <a16:creationId xmlns:a16="http://schemas.microsoft.com/office/drawing/2014/main" id="{07F6A760-86A2-52B9-91F9-53C5F1F40F4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4" name="Picture 11" descr="Bus outline">
            <a:extLst>
              <a:ext uri="{FF2B5EF4-FFF2-40B4-BE49-F238E27FC236}">
                <a16:creationId xmlns:a16="http://schemas.microsoft.com/office/drawing/2014/main" id="{1B6F157B-DA2D-7FD2-7DDD-0AD7AF18B05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dirty="0" err="1">
                <a:latin typeface="Segoe UI Black"/>
                <a:ea typeface="Segoe UI Black"/>
              </a:rPr>
              <a:t>Lehi</a:t>
            </a:r>
            <a:r>
              <a:rPr lang="en-US" dirty="0">
                <a:latin typeface="Segoe UI Black"/>
                <a:ea typeface="Segoe UI Black"/>
              </a:rPr>
              <a:t>-Sandy</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871:</a:t>
            </a:r>
            <a:r>
              <a:rPr lang="es-ES" dirty="0"/>
              <a:t> Se extiende hasta la estación Sandy </a:t>
            </a:r>
            <a:r>
              <a:rPr lang="es-ES" dirty="0" err="1"/>
              <a:t>Civic</a:t>
            </a:r>
            <a:r>
              <a:rPr lang="es-ES" dirty="0"/>
              <a:t> Center</a:t>
            </a:r>
          </a:p>
        </p:txBody>
      </p:sp>
      <p:sp>
        <p:nvSpPr>
          <p:cNvPr id="9" name="Slide Number Placeholder 8">
            <a:extLst>
              <a:ext uri="{FF2B5EF4-FFF2-40B4-BE49-F238E27FC236}">
                <a16:creationId xmlns:a16="http://schemas.microsoft.com/office/drawing/2014/main" id="{89BBB7DC-DDC7-AEFD-02B9-D93ADA1E823E}"/>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25</a:t>
            </a:fld>
            <a:endParaRPr lang="en-US">
              <a:solidFill>
                <a:prstClr val="black">
                  <a:tint val="75000"/>
                </a:prstClr>
              </a:solidFill>
            </a:endParaRPr>
          </a:p>
        </p:txBody>
      </p:sp>
      <p:pic>
        <p:nvPicPr>
          <p:cNvPr id="17" name="Content Placeholder 16" descr="A map with a blue line&#10;&#10;Description automatically generated">
            <a:extLst>
              <a:ext uri="{FF2B5EF4-FFF2-40B4-BE49-F238E27FC236}">
                <a16:creationId xmlns:a16="http://schemas.microsoft.com/office/drawing/2014/main" id="{4C1B31A9-4727-1C1A-E798-124D717E7478}"/>
              </a:ext>
            </a:extLst>
          </p:cNvPr>
          <p:cNvPicPr>
            <a:picLocks noGrp="1" noChangeAspect="1"/>
          </p:cNvPicPr>
          <p:nvPr>
            <p:ph sz="half" idx="2"/>
          </p:nvPr>
        </p:nvPicPr>
        <p:blipFill>
          <a:blip r:embed="rId11"/>
          <a:stretch>
            <a:fillRect/>
          </a:stretch>
        </p:blipFill>
        <p:spPr>
          <a:xfrm>
            <a:off x="8757475" y="100342"/>
            <a:ext cx="1348145" cy="5228357"/>
          </a:xfrm>
        </p:spPr>
      </p:pic>
      <p:sp>
        <p:nvSpPr>
          <p:cNvPr id="19" name="TextBox 18">
            <a:extLst>
              <a:ext uri="{FF2B5EF4-FFF2-40B4-BE49-F238E27FC236}">
                <a16:creationId xmlns:a16="http://schemas.microsoft.com/office/drawing/2014/main" id="{49DCBC88-2FAD-6EF1-8241-F37BF56176DF}"/>
              </a:ext>
            </a:extLst>
          </p:cNvPr>
          <p:cNvSpPr txBox="1"/>
          <p:nvPr/>
        </p:nvSpPr>
        <p:spPr>
          <a:xfrm>
            <a:off x="9799511" y="162500"/>
            <a:ext cx="1813318" cy="415498"/>
          </a:xfrm>
          <a:prstGeom prst="rect">
            <a:avLst/>
          </a:prstGeom>
          <a:solidFill>
            <a:schemeClr val="bg1"/>
          </a:solidFill>
        </p:spPr>
        <p:txBody>
          <a:bodyPr wrap="none" lIns="91440" tIns="45720" rIns="91440" bIns="45720" rtlCol="0" anchor="t">
            <a:spAutoFit/>
          </a:bodyPr>
          <a:lstStyle/>
          <a:p>
            <a:pPr algn="ctr"/>
            <a:r>
              <a:rPr lang="es-ES" sz="1050" dirty="0"/>
              <a:t>Estación Sandy </a:t>
            </a:r>
            <a:r>
              <a:rPr lang="es-ES" sz="1050" dirty="0" err="1"/>
              <a:t>Civic</a:t>
            </a:r>
            <a:r>
              <a:rPr lang="es-ES" sz="1050" dirty="0"/>
              <a:t> Center</a:t>
            </a:r>
          </a:p>
          <a:p>
            <a:pPr algn="ctr"/>
            <a:r>
              <a:rPr lang="en-US" sz="1050" dirty="0"/>
              <a:t>201 219 F514 F525 871</a:t>
            </a:r>
          </a:p>
        </p:txBody>
      </p:sp>
      <p:sp>
        <p:nvSpPr>
          <p:cNvPr id="20" name="TextBox 19">
            <a:extLst>
              <a:ext uri="{FF2B5EF4-FFF2-40B4-BE49-F238E27FC236}">
                <a16:creationId xmlns:a16="http://schemas.microsoft.com/office/drawing/2014/main" id="{1CA2C8E3-9E4A-19A6-E8D6-C4D5F8E987DE}"/>
              </a:ext>
            </a:extLst>
          </p:cNvPr>
          <p:cNvSpPr txBox="1"/>
          <p:nvPr/>
        </p:nvSpPr>
        <p:spPr>
          <a:xfrm>
            <a:off x="7868476" y="4921405"/>
            <a:ext cx="1160895" cy="415498"/>
          </a:xfrm>
          <a:prstGeom prst="rect">
            <a:avLst/>
          </a:prstGeom>
          <a:solidFill>
            <a:schemeClr val="bg1"/>
          </a:solidFill>
        </p:spPr>
        <p:txBody>
          <a:bodyPr wrap="none" lIns="91440" tIns="45720" rIns="91440" bIns="45720" rtlCol="0" anchor="t">
            <a:spAutoFit/>
          </a:bodyPr>
          <a:lstStyle/>
          <a:p>
            <a:pPr algn="ctr"/>
            <a:r>
              <a:rPr lang="es-ES" sz="1050" dirty="0"/>
              <a:t>Estación </a:t>
            </a:r>
            <a:r>
              <a:rPr lang="es-ES" sz="1050" dirty="0" err="1"/>
              <a:t>Lehi</a:t>
            </a:r>
            <a:endParaRPr lang="es-ES" sz="1050" dirty="0"/>
          </a:p>
          <a:p>
            <a:pPr algn="ctr"/>
            <a:r>
              <a:rPr lang="en-US" sz="1050" dirty="0">
                <a:cs typeface="Segoe UI"/>
              </a:rPr>
              <a:t>806 807 850 871</a:t>
            </a:r>
          </a:p>
        </p:txBody>
      </p:sp>
      <p:sp>
        <p:nvSpPr>
          <p:cNvPr id="3" name="Oval 2">
            <a:extLst>
              <a:ext uri="{FF2B5EF4-FFF2-40B4-BE49-F238E27FC236}">
                <a16:creationId xmlns:a16="http://schemas.microsoft.com/office/drawing/2014/main" id="{0408BEA8-57A9-C6BC-4F79-E746A725C3BF}"/>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56984E84-EDA8-AE0B-553C-868B3332F3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5"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3721558514"/>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500" dirty="0"/>
                        <a:t>+3.8 mil</a:t>
                      </a:r>
                    </a:p>
                  </a:txBody>
                  <a:tcPr/>
                </a:tc>
                <a:tc>
                  <a:txBody>
                    <a:bodyPr/>
                    <a:lstStyle/>
                    <a:p>
                      <a:pPr algn="ctr"/>
                      <a:r>
                        <a:rPr lang="es-ES" sz="1500" dirty="0"/>
                        <a:t>+30 mil</a:t>
                      </a:r>
                    </a:p>
                  </a:txBody>
                  <a:tcPr/>
                </a:tc>
                <a:tc>
                  <a:txBody>
                    <a:bodyPr/>
                    <a:lstStyle/>
                    <a:p>
                      <a:pPr algn="ctr"/>
                      <a:r>
                        <a:rPr lang="es-ES" sz="1500" dirty="0"/>
                        <a:t>+2</a:t>
                      </a:r>
                    </a:p>
                  </a:txBody>
                  <a:tcPr/>
                </a:tc>
                <a:tc>
                  <a:txBody>
                    <a:bodyPr/>
                    <a:lstStyle/>
                    <a:p>
                      <a:pPr algn="ctr"/>
                      <a:r>
                        <a:rPr lang="es-ES" sz="1500" dirty="0"/>
                        <a:t>+1</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3052245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Sur del condado </a:t>
            </a:r>
            <a:br>
              <a:rPr lang="es-ES" dirty="0"/>
            </a:br>
            <a:r>
              <a:rPr lang="es-ES" dirty="0"/>
              <a:t>de Utah</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823*:</a:t>
            </a:r>
            <a:br>
              <a:rPr lang="es-ES" b="1" u="sng" dirty="0"/>
            </a:br>
            <a:r>
              <a:rPr lang="es-ES" dirty="0"/>
              <a:t>Nueva ruta</a:t>
            </a:r>
          </a:p>
        </p:txBody>
      </p:sp>
      <p:pic>
        <p:nvPicPr>
          <p:cNvPr id="12" name="Content Placeholder 11">
            <a:extLst>
              <a:ext uri="{FF2B5EF4-FFF2-40B4-BE49-F238E27FC236}">
                <a16:creationId xmlns:a16="http://schemas.microsoft.com/office/drawing/2014/main" id="{AABB3E3E-1354-FBA2-5E3A-7480C8FBDB0C}"/>
              </a:ext>
            </a:extLst>
          </p:cNvPr>
          <p:cNvPicPr>
            <a:picLocks noGrp="1" noChangeAspect="1"/>
          </p:cNvPicPr>
          <p:nvPr>
            <p:ph sz="half" idx="2"/>
          </p:nvPr>
        </p:nvPicPr>
        <p:blipFill>
          <a:blip r:embed="rId3"/>
          <a:stretch>
            <a:fillRect/>
          </a:stretch>
        </p:blipFill>
        <p:spPr>
          <a:xfrm>
            <a:off x="6350027" y="365125"/>
            <a:ext cx="2084465" cy="4967652"/>
          </a:xfrm>
        </p:spPr>
      </p:pic>
      <p:sp>
        <p:nvSpPr>
          <p:cNvPr id="9" name="Slide Number Placeholder 8">
            <a:extLst>
              <a:ext uri="{FF2B5EF4-FFF2-40B4-BE49-F238E27FC236}">
                <a16:creationId xmlns:a16="http://schemas.microsoft.com/office/drawing/2014/main" id="{89BBB7DC-DDC7-AEFD-02B9-D93ADA1E823E}"/>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26</a:t>
            </a:fld>
            <a:endParaRPr lang="en-US">
              <a:solidFill>
                <a:prstClr val="black">
                  <a:tint val="75000"/>
                </a:prstClr>
              </a:solidFill>
            </a:endParaRPr>
          </a:p>
        </p:txBody>
      </p:sp>
      <p:sp>
        <p:nvSpPr>
          <p:cNvPr id="13" name="TextBox 12">
            <a:extLst>
              <a:ext uri="{FF2B5EF4-FFF2-40B4-BE49-F238E27FC236}">
                <a16:creationId xmlns:a16="http://schemas.microsoft.com/office/drawing/2014/main" id="{F64CDC3F-9590-76D8-C997-76A8A9B3B8EA}"/>
              </a:ext>
            </a:extLst>
          </p:cNvPr>
          <p:cNvSpPr txBox="1"/>
          <p:nvPr/>
        </p:nvSpPr>
        <p:spPr>
          <a:xfrm>
            <a:off x="5584438" y="820157"/>
            <a:ext cx="1531189" cy="577081"/>
          </a:xfrm>
          <a:prstGeom prst="rect">
            <a:avLst/>
          </a:prstGeom>
          <a:solidFill>
            <a:schemeClr val="bg1"/>
          </a:solidFill>
        </p:spPr>
        <p:txBody>
          <a:bodyPr wrap="none" rtlCol="0">
            <a:spAutoFit/>
          </a:bodyPr>
          <a:lstStyle/>
          <a:p>
            <a:pPr algn="ctr"/>
            <a:r>
              <a:rPr lang="es-ES" sz="1050" dirty="0"/>
              <a:t>Estación Provo</a:t>
            </a:r>
          </a:p>
          <a:p>
            <a:pPr algn="ctr"/>
            <a:r>
              <a:rPr lang="en-US" sz="1050" dirty="0"/>
              <a:t>581 805 821 823 830X </a:t>
            </a:r>
          </a:p>
          <a:p>
            <a:pPr algn="ctr"/>
            <a:r>
              <a:rPr lang="en-US" sz="1050" dirty="0"/>
              <a:t>831 833 834 850</a:t>
            </a:r>
          </a:p>
        </p:txBody>
      </p:sp>
      <p:sp>
        <p:nvSpPr>
          <p:cNvPr id="8" name="TextBox 7">
            <a:extLst>
              <a:ext uri="{FF2B5EF4-FFF2-40B4-BE49-F238E27FC236}">
                <a16:creationId xmlns:a16="http://schemas.microsoft.com/office/drawing/2014/main" id="{0C60C663-A52D-B8CA-DFFB-C2F4A6416DED}"/>
              </a:ext>
            </a:extLst>
          </p:cNvPr>
          <p:cNvSpPr txBox="1"/>
          <p:nvPr/>
        </p:nvSpPr>
        <p:spPr>
          <a:xfrm>
            <a:off x="2297514" y="1852520"/>
            <a:ext cx="1807982" cy="276999"/>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dirty="0">
                <a:solidFill>
                  <a:srgbClr val="E7E6E6"/>
                </a:solidFill>
                <a:cs typeface="Segoe UI"/>
              </a:rPr>
              <a:t>Prioridad comunitaria</a:t>
            </a:r>
          </a:p>
        </p:txBody>
      </p:sp>
      <p:sp>
        <p:nvSpPr>
          <p:cNvPr id="25" name="Oval 24">
            <a:extLst>
              <a:ext uri="{FF2B5EF4-FFF2-40B4-BE49-F238E27FC236}">
                <a16:creationId xmlns:a16="http://schemas.microsoft.com/office/drawing/2014/main" id="{889D2B5A-3AED-0B57-4876-DBF4090750D1}"/>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6024C024-BF15-C6E8-7E2F-316105118A3C}"/>
              </a:ext>
            </a:extLst>
          </p:cNvPr>
          <p:cNvSpPr>
            <a:spLocks noChangeAspect="1"/>
          </p:cNvSpPr>
          <p:nvPr/>
        </p:nvSpPr>
        <p:spPr>
          <a:xfrm>
            <a:off x="1696240" y="5369998"/>
            <a:ext cx="685800" cy="685800"/>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8" name="Oval 27">
            <a:extLst>
              <a:ext uri="{FF2B5EF4-FFF2-40B4-BE49-F238E27FC236}">
                <a16:creationId xmlns:a16="http://schemas.microsoft.com/office/drawing/2014/main" id="{2625DC10-B5C8-4511-9E65-FB27989E1777}"/>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9" name="Oval 28">
            <a:extLst>
              <a:ext uri="{FF2B5EF4-FFF2-40B4-BE49-F238E27FC236}">
                <a16:creationId xmlns:a16="http://schemas.microsoft.com/office/drawing/2014/main" id="{95FA9B51-40FD-6C4A-EA9D-DA2B46A62C4A}"/>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1" name="Picture 1" descr="Chat outline">
            <a:extLst>
              <a:ext uri="{FF2B5EF4-FFF2-40B4-BE49-F238E27FC236}">
                <a16:creationId xmlns:a16="http://schemas.microsoft.com/office/drawing/2014/main" id="{88EFB58F-8193-BE7E-1027-D657E2E156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32" name="Picture 13" descr="Crane outline">
            <a:extLst>
              <a:ext uri="{FF2B5EF4-FFF2-40B4-BE49-F238E27FC236}">
                <a16:creationId xmlns:a16="http://schemas.microsoft.com/office/drawing/2014/main" id="{E900863C-85AF-7E8C-ED04-1C42B2164E7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33" name="Picture 8" descr="Single gear outline">
            <a:extLst>
              <a:ext uri="{FF2B5EF4-FFF2-40B4-BE49-F238E27FC236}">
                <a16:creationId xmlns:a16="http://schemas.microsoft.com/office/drawing/2014/main" id="{C5A5B566-7DF0-CAA7-93C0-BDE81DD7F2E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34" name="Picture 11" descr="Bus outline">
            <a:extLst>
              <a:ext uri="{FF2B5EF4-FFF2-40B4-BE49-F238E27FC236}">
                <a16:creationId xmlns:a16="http://schemas.microsoft.com/office/drawing/2014/main" id="{AD71B1AE-9E94-9252-B40E-881CE9BAB12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3" name="Oval 2">
            <a:extLst>
              <a:ext uri="{FF2B5EF4-FFF2-40B4-BE49-F238E27FC236}">
                <a16:creationId xmlns:a16="http://schemas.microsoft.com/office/drawing/2014/main" id="{A7413E22-FCDD-A269-1DFB-DA0ACE4DB16C}"/>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395EB5A0-C119-C042-409E-7F9E09D9AE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19"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918074781"/>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+20 mil</a:t>
                      </a:r>
                    </a:p>
                  </a:txBody>
                  <a:tcPr/>
                </a:tc>
                <a:tc>
                  <a:txBody>
                    <a:bodyPr/>
                    <a:lstStyle/>
                    <a:p>
                      <a:pPr algn="ctr"/>
                      <a:r>
                        <a:rPr lang="es-ES" sz="1600" dirty="0"/>
                        <a:t>+276 mil</a:t>
                      </a:r>
                    </a:p>
                  </a:txBody>
                  <a:tcPr/>
                </a:tc>
                <a:tc>
                  <a:txBody>
                    <a:bodyPr/>
                    <a:lstStyle/>
                    <a:p>
                      <a:pPr algn="ctr"/>
                      <a:r>
                        <a:rPr lang="es-ES" sz="1600" dirty="0"/>
                        <a:t>+10</a:t>
                      </a:r>
                    </a:p>
                  </a:txBody>
                  <a:tcPr/>
                </a:tc>
                <a:tc>
                  <a:txBody>
                    <a:bodyPr/>
                    <a:lstStyle/>
                    <a:p>
                      <a:pPr algn="ctr"/>
                      <a:r>
                        <a:rPr lang="es-ES" sz="1600" dirty="0"/>
                        <a:t>+5</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3872837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West Provo/Aeropuerto</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Zona 581*:</a:t>
            </a:r>
            <a:br>
              <a:rPr lang="es-ES" b="1" u="sng" dirty="0"/>
            </a:br>
            <a:r>
              <a:rPr lang="es-ES" dirty="0"/>
              <a:t>Nueva zona de UTA </a:t>
            </a:r>
            <a:r>
              <a:rPr lang="es-ES" dirty="0" err="1"/>
              <a:t>On</a:t>
            </a:r>
            <a:r>
              <a:rPr lang="es-ES" dirty="0"/>
              <a:t> </a:t>
            </a:r>
            <a:r>
              <a:rPr lang="es-ES" dirty="0" err="1"/>
              <a:t>Demand</a:t>
            </a:r>
            <a:endParaRPr lang="es-ES" dirty="0"/>
          </a:p>
        </p:txBody>
      </p:sp>
      <p:pic>
        <p:nvPicPr>
          <p:cNvPr id="13" name="Content Placeholder 12">
            <a:extLst>
              <a:ext uri="{FF2B5EF4-FFF2-40B4-BE49-F238E27FC236}">
                <a16:creationId xmlns:a16="http://schemas.microsoft.com/office/drawing/2014/main" id="{41842713-8D07-8BD4-6B8A-C78A044572C3}"/>
              </a:ext>
            </a:extLst>
          </p:cNvPr>
          <p:cNvPicPr>
            <a:picLocks noGrp="1" noChangeAspect="1"/>
          </p:cNvPicPr>
          <p:nvPr>
            <p:ph sz="half" idx="2"/>
          </p:nvPr>
        </p:nvPicPr>
        <p:blipFill>
          <a:blip r:embed="rId3"/>
          <a:stretch>
            <a:fillRect/>
          </a:stretch>
        </p:blipFill>
        <p:spPr>
          <a:xfrm>
            <a:off x="6350027" y="981439"/>
            <a:ext cx="3979546" cy="4351338"/>
          </a:xfrm>
        </p:spPr>
      </p:pic>
      <p:sp>
        <p:nvSpPr>
          <p:cNvPr id="9" name="Slide Number Placeholder 8">
            <a:extLst>
              <a:ext uri="{FF2B5EF4-FFF2-40B4-BE49-F238E27FC236}">
                <a16:creationId xmlns:a16="http://schemas.microsoft.com/office/drawing/2014/main" id="{C70AECBA-1D13-CA0F-92DB-5694458002DB}"/>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27</a:t>
            </a:fld>
            <a:endParaRPr lang="en-US">
              <a:solidFill>
                <a:prstClr val="black">
                  <a:tint val="75000"/>
                </a:prstClr>
              </a:solidFill>
            </a:endParaRPr>
          </a:p>
        </p:txBody>
      </p:sp>
      <p:sp>
        <p:nvSpPr>
          <p:cNvPr id="23" name="Oval 22">
            <a:extLst>
              <a:ext uri="{FF2B5EF4-FFF2-40B4-BE49-F238E27FC236}">
                <a16:creationId xmlns:a16="http://schemas.microsoft.com/office/drawing/2014/main" id="{A5CD223A-4AD8-D0EE-70DE-E16D8F32BE01}"/>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EEF6A171-BB3D-6B2A-646C-6671C0D57A8B}"/>
              </a:ext>
            </a:extLst>
          </p:cNvPr>
          <p:cNvSpPr>
            <a:spLocks noChangeAspect="1"/>
          </p:cNvSpPr>
          <p:nvPr/>
        </p:nvSpPr>
        <p:spPr>
          <a:xfrm>
            <a:off x="1696240" y="5369998"/>
            <a:ext cx="685800" cy="685800"/>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3DD3B93D-211B-44FF-81B3-0E26A2C4DEDB}"/>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80A2527E-D700-7FF9-630A-D510740E4744}"/>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9" name="Picture 1" descr="Chat outline">
            <a:extLst>
              <a:ext uri="{FF2B5EF4-FFF2-40B4-BE49-F238E27FC236}">
                <a16:creationId xmlns:a16="http://schemas.microsoft.com/office/drawing/2014/main" id="{A16FDD3A-CD95-6B74-573C-4898CB6E781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30" name="Picture 13" descr="Crane outline">
            <a:extLst>
              <a:ext uri="{FF2B5EF4-FFF2-40B4-BE49-F238E27FC236}">
                <a16:creationId xmlns:a16="http://schemas.microsoft.com/office/drawing/2014/main" id="{E31E5DA9-5EA6-4FE1-A051-2EBCAC31845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31" name="Picture 8" descr="Single gear outline">
            <a:extLst>
              <a:ext uri="{FF2B5EF4-FFF2-40B4-BE49-F238E27FC236}">
                <a16:creationId xmlns:a16="http://schemas.microsoft.com/office/drawing/2014/main" id="{FD5CD4DD-E8B7-29C6-E3FE-51CBC5D0BF6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32" name="Picture 11" descr="Bus outline">
            <a:extLst>
              <a:ext uri="{FF2B5EF4-FFF2-40B4-BE49-F238E27FC236}">
                <a16:creationId xmlns:a16="http://schemas.microsoft.com/office/drawing/2014/main" id="{19108263-1240-DEA4-D440-CFF79D8F8C0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3" name="Oval 2">
            <a:extLst>
              <a:ext uri="{FF2B5EF4-FFF2-40B4-BE49-F238E27FC236}">
                <a16:creationId xmlns:a16="http://schemas.microsoft.com/office/drawing/2014/main" id="{39D59492-23B7-40BA-2174-1589723FFC29}"/>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8A6E7940-C7E5-D1D9-9B66-6E1745EF74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17"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80507952"/>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lvl="0" algn="ctr">
                        <a:buNone/>
                      </a:pPr>
                      <a:r>
                        <a:rPr lang="es-ES" sz="1600" dirty="0"/>
                        <a:t>+10 mil</a:t>
                      </a:r>
                    </a:p>
                  </a:txBody>
                  <a:tcPr/>
                </a:tc>
                <a:tc>
                  <a:txBody>
                    <a:bodyPr/>
                    <a:lstStyle/>
                    <a:p>
                      <a:pPr algn="l" rtl="0"/>
                      <a:endParaRPr lang="en-US" dirty="0"/>
                    </a:p>
                  </a:txBody>
                  <a:tcPr/>
                </a:tc>
                <a:tc>
                  <a:txBody>
                    <a:bodyPr/>
                    <a:lstStyle/>
                    <a:p>
                      <a:pPr algn="l" rtl="0"/>
                      <a:endParaRPr lang="en-US" dirty="0"/>
                    </a:p>
                  </a:txBody>
                  <a:tcPr/>
                </a:tc>
                <a:tc>
                  <a:txBody>
                    <a:bodyPr/>
                    <a:lstStyle/>
                    <a:p>
                      <a:pPr algn="l" rtl="0"/>
                      <a:endParaRPr lang="en-US" dirty="0"/>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4083460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p:txBody>
          <a:bodyPr/>
          <a:lstStyle/>
          <a:p>
            <a:r>
              <a:rPr lang="es-ES" dirty="0"/>
              <a:t>Cambios </a:t>
            </a:r>
            <a:br>
              <a:rPr lang="es-ES" dirty="0"/>
            </a:br>
            <a:r>
              <a:rPr lang="es-ES" dirty="0"/>
              <a:t>en el servicio</a:t>
            </a:r>
            <a:br>
              <a:rPr lang="es-ES" dirty="0"/>
            </a:br>
            <a:r>
              <a:rPr lang="es-ES" dirty="0"/>
              <a:t>para abril de 2026</a:t>
            </a:r>
            <a:endParaRPr lang="en-US" dirty="0"/>
          </a:p>
        </p:txBody>
      </p:sp>
      <p:sp>
        <p:nvSpPr>
          <p:cNvPr id="3" name="Text Placeholder 2">
            <a:extLst>
              <a:ext uri="{FF2B5EF4-FFF2-40B4-BE49-F238E27FC236}">
                <a16:creationId xmlns:a16="http://schemas.microsoft.com/office/drawing/2014/main" id="{FB563748-412C-ED5C-C569-4DBF22AE78B4}"/>
              </a:ext>
            </a:extLst>
          </p:cNvPr>
          <p:cNvSpPr>
            <a:spLocks noGrp="1"/>
          </p:cNvSpPr>
          <p:nvPr>
            <p:ph type="body" sz="half" idx="2"/>
          </p:nvPr>
        </p:nvSpPr>
        <p:spPr/>
        <p:txBody>
          <a:bodyPr/>
          <a:lstStyle/>
          <a:p>
            <a:r>
              <a:rPr lang="en-US" sz="1200" i="1" dirty="0">
                <a:latin typeface="Segoe UI Black"/>
                <a:ea typeface="Segoe UI Black"/>
                <a:cs typeface="Segoe UI"/>
              </a:rPr>
              <a:t>*</a:t>
            </a:r>
            <a:r>
              <a:rPr lang="es-ES" i="1" dirty="0">
                <a:latin typeface="Segoe UI Black"/>
                <a:ea typeface="Segoe UI Black"/>
                <a:cs typeface="Segoe UI"/>
              </a:rPr>
              <a:t>denota un cambio principal</a:t>
            </a:r>
            <a:endParaRPr lang="en-US" dirty="0"/>
          </a:p>
          <a:p>
            <a:endParaRPr lang="en-US" dirty="0"/>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28</a:t>
            </a:fld>
            <a:endParaRPr lang="en-US"/>
          </a:p>
        </p:txBody>
      </p:sp>
    </p:spTree>
    <p:extLst>
      <p:ext uri="{BB962C8B-B14F-4D97-AF65-F5344CB8AC3E}">
        <p14:creationId xmlns:p14="http://schemas.microsoft.com/office/powerpoint/2010/main" val="348023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t="44" b="44"/>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fld id="{0D233E8C-AF31-456D-A108-663B8DF80B30}" type="slidenum">
              <a:rPr lang="en-US" smtClean="0"/>
              <a:pPr/>
              <a:t>29</a:t>
            </a:fld>
            <a:endParaRPr lang="en-US"/>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s-ES" sz="5400" dirty="0">
                <a:latin typeface="Segoe UI Black"/>
                <a:ea typeface="Segoe UI Black"/>
              </a:rPr>
            </a:br>
            <a:r>
              <a:rPr lang="es-ES" sz="5400" dirty="0">
                <a:latin typeface="Segoe UI Black"/>
                <a:ea typeface="Segoe UI Black"/>
              </a:rPr>
              <a:t>Condados de Weber, </a:t>
            </a:r>
            <a:br>
              <a:rPr lang="es-ES" sz="5400" dirty="0">
                <a:latin typeface="Segoe UI Black"/>
                <a:ea typeface="Segoe UI Black"/>
              </a:rPr>
            </a:br>
            <a:r>
              <a:rPr lang="es-ES" sz="5400" dirty="0">
                <a:latin typeface="Segoe UI Black"/>
                <a:ea typeface="Segoe UI Black"/>
              </a:rPr>
              <a:t>Davis y Box Elder</a:t>
            </a:r>
            <a:br>
              <a:rPr lang="es-ES" sz="5400" dirty="0">
                <a:latin typeface="Segoe UI Black"/>
                <a:ea typeface="Segoe UI Black"/>
              </a:rPr>
            </a:br>
            <a:r>
              <a:rPr lang="es-ES" sz="3600" i="1" dirty="0">
                <a:latin typeface="Segoe UI" panose="020B0502040204020203" pitchFamily="34" charset="0"/>
                <a:ea typeface="Segoe UI Black"/>
                <a:cs typeface="Segoe UI" panose="020B0502040204020203" pitchFamily="34" charset="0"/>
              </a:rPr>
              <a:t>Abril</a:t>
            </a:r>
            <a:r>
              <a:rPr lang="es-ES" sz="3600" i="1" dirty="0">
                <a:latin typeface="Segoe UI Black"/>
                <a:ea typeface="Segoe UI Black"/>
                <a:cs typeface="Segoe UI" panose="020B0502040204020203" pitchFamily="34" charset="0"/>
              </a:rPr>
              <a:t> </a:t>
            </a:r>
            <a:r>
              <a:rPr lang="es-ES" sz="3600" i="1" dirty="0">
                <a:latin typeface="Segoe UI" panose="020B0502040204020203" pitchFamily="34" charset="0"/>
                <a:ea typeface="Segoe UI Black"/>
                <a:cs typeface="Segoe UI" panose="020B0502040204020203" pitchFamily="34" charset="0"/>
              </a:rPr>
              <a:t>de 2026</a:t>
            </a:r>
            <a:endParaRPr lang="en-US" sz="3600" i="1" dirty="0">
              <a:solidFill>
                <a:schemeClr val="bg1"/>
              </a:solidFill>
              <a:latin typeface="Segoe UI Black"/>
              <a:ea typeface="Segoe UI Black"/>
            </a:endParaRPr>
          </a:p>
        </p:txBody>
      </p:sp>
    </p:spTree>
    <p:extLst>
      <p:ext uri="{BB962C8B-B14F-4D97-AF65-F5344CB8AC3E}">
        <p14:creationId xmlns:p14="http://schemas.microsoft.com/office/powerpoint/2010/main" val="86205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390FFB5-C366-C099-4AD7-3596174BC6AB}"/>
              </a:ext>
            </a:extLst>
          </p:cNvPr>
          <p:cNvSpPr>
            <a:spLocks noGrp="1" noRot="1" noMove="1" noResize="1" noEditPoints="1" noAdjustHandles="1" noChangeArrowheads="1" noChangeShapeType="1"/>
          </p:cNvSpPr>
          <p:nvPr/>
        </p:nvSpPr>
        <p:spPr>
          <a:xfrm>
            <a:off x="0" y="-9001"/>
            <a:ext cx="2450592" cy="6867001"/>
          </a:xfrm>
          <a:prstGeom prst="rect">
            <a:avLst/>
          </a:prstGeom>
          <a:solidFill>
            <a:srgbClr val="56BEEC"/>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0" name="Rectangle 19">
            <a:extLst>
              <a:ext uri="{FF2B5EF4-FFF2-40B4-BE49-F238E27FC236}">
                <a16:creationId xmlns:a16="http://schemas.microsoft.com/office/drawing/2014/main" id="{8CBD0B5E-6E22-D991-1C53-A36FD77DDC98}"/>
              </a:ext>
            </a:extLst>
          </p:cNvPr>
          <p:cNvSpPr>
            <a:spLocks noGrp="1" noRot="1" noMove="1" noResize="1" noEditPoints="1" noAdjustHandles="1" noChangeArrowheads="1" noChangeShapeType="1"/>
          </p:cNvSpPr>
          <p:nvPr/>
        </p:nvSpPr>
        <p:spPr>
          <a:xfrm>
            <a:off x="2435352" y="-9001"/>
            <a:ext cx="2450592" cy="6867001"/>
          </a:xfrm>
          <a:prstGeom prst="rect">
            <a:avLst/>
          </a:prstGeom>
          <a:solidFill>
            <a:srgbClr val="31A8DF"/>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1" name="Rectangle 20">
            <a:extLst>
              <a:ext uri="{FF2B5EF4-FFF2-40B4-BE49-F238E27FC236}">
                <a16:creationId xmlns:a16="http://schemas.microsoft.com/office/drawing/2014/main" id="{B23895F7-8684-A30A-F3CE-CA0B2EEB331E}"/>
              </a:ext>
            </a:extLst>
          </p:cNvPr>
          <p:cNvSpPr>
            <a:spLocks noGrp="1" noRot="1" noMove="1" noResize="1" noEditPoints="1" noAdjustHandles="1" noChangeArrowheads="1" noChangeShapeType="1"/>
          </p:cNvSpPr>
          <p:nvPr/>
        </p:nvSpPr>
        <p:spPr>
          <a:xfrm>
            <a:off x="4870704" y="-9001"/>
            <a:ext cx="2450592" cy="6867001"/>
          </a:xfrm>
          <a:prstGeom prst="rect">
            <a:avLst/>
          </a:prstGeom>
          <a:solidFill>
            <a:srgbClr val="238ACB"/>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2" name="Rectangle 21">
            <a:extLst>
              <a:ext uri="{FF2B5EF4-FFF2-40B4-BE49-F238E27FC236}">
                <a16:creationId xmlns:a16="http://schemas.microsoft.com/office/drawing/2014/main" id="{C4CD4B74-279E-1D8F-8CE2-23A5AC2C5490}"/>
              </a:ext>
            </a:extLst>
          </p:cNvPr>
          <p:cNvSpPr>
            <a:spLocks noGrp="1" noRot="1" noMove="1" noResize="1" noEditPoints="1" noAdjustHandles="1" noChangeArrowheads="1" noChangeShapeType="1"/>
          </p:cNvSpPr>
          <p:nvPr/>
        </p:nvSpPr>
        <p:spPr>
          <a:xfrm>
            <a:off x="7306056" y="-9001"/>
            <a:ext cx="2450592" cy="6867001"/>
          </a:xfrm>
          <a:prstGeom prst="rect">
            <a:avLst/>
          </a:prstGeom>
          <a:solidFill>
            <a:srgbClr val="1A6798"/>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3" name="Rectangle 22">
            <a:extLst>
              <a:ext uri="{FF2B5EF4-FFF2-40B4-BE49-F238E27FC236}">
                <a16:creationId xmlns:a16="http://schemas.microsoft.com/office/drawing/2014/main" id="{6A55C038-E656-C1B1-04AD-EFC2E52A8102}"/>
              </a:ext>
            </a:extLst>
          </p:cNvPr>
          <p:cNvSpPr>
            <a:spLocks noGrp="1" noRot="1" noMove="1" noResize="1" noEditPoints="1" noAdjustHandles="1" noChangeArrowheads="1" noChangeShapeType="1"/>
          </p:cNvSpPr>
          <p:nvPr/>
        </p:nvSpPr>
        <p:spPr>
          <a:xfrm>
            <a:off x="9741408" y="-9003"/>
            <a:ext cx="2450592" cy="6867003"/>
          </a:xfrm>
          <a:prstGeom prst="rect">
            <a:avLst/>
          </a:prstGeom>
          <a:solidFill>
            <a:srgbClr val="189ED9"/>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pic>
        <p:nvPicPr>
          <p:cNvPr id="3" name="Picture 2">
            <a:extLst>
              <a:ext uri="{FF2B5EF4-FFF2-40B4-BE49-F238E27FC236}">
                <a16:creationId xmlns:a16="http://schemas.microsoft.com/office/drawing/2014/main" id="{204D9C83-6BC2-1A07-E280-E39560902D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0502780" y="1963411"/>
            <a:ext cx="1143000" cy="1143000"/>
          </a:xfrm>
          <a:prstGeom prst="rect">
            <a:avLst/>
          </a:prstGeom>
        </p:spPr>
      </p:pic>
      <p:sp>
        <p:nvSpPr>
          <p:cNvPr id="2" name="Title 1">
            <a:extLst>
              <a:ext uri="{FF2B5EF4-FFF2-40B4-BE49-F238E27FC236}">
                <a16:creationId xmlns:a16="http://schemas.microsoft.com/office/drawing/2014/main" id="{56698746-1E16-FE47-691F-1014EB86D2AA}"/>
              </a:ext>
            </a:extLst>
          </p:cNvPr>
          <p:cNvSpPr>
            <a:spLocks noGrp="1"/>
          </p:cNvSpPr>
          <p:nvPr>
            <p:ph type="title"/>
          </p:nvPr>
        </p:nvSpPr>
        <p:spPr/>
        <p:txBody>
          <a:bodyPr/>
          <a:lstStyle/>
          <a:p>
            <a:r>
              <a:rPr lang="es-ES" dirty="0">
                <a:solidFill>
                  <a:schemeClr val="bg1"/>
                </a:solidFill>
              </a:rPr>
              <a:t>Propósito del Plan de Servicio Quinquenal</a:t>
            </a:r>
            <a:endParaRPr lang="en-US" dirty="0">
              <a:solidFill>
                <a:schemeClr val="bg1"/>
              </a:solidFill>
            </a:endParaRPr>
          </a:p>
        </p:txBody>
      </p:sp>
      <p:pic>
        <p:nvPicPr>
          <p:cNvPr id="4" name="Picture 3">
            <a:extLst>
              <a:ext uri="{FF2B5EF4-FFF2-40B4-BE49-F238E27FC236}">
                <a16:creationId xmlns:a16="http://schemas.microsoft.com/office/drawing/2014/main" id="{7346C5AB-2EA0-4FFB-371C-4DE704A7FE77}"/>
              </a:ext>
            </a:extLst>
          </p:cNvPr>
          <p:cNvPicPr>
            <a:picLocks noChangeAspect="1"/>
          </p:cNvPicPr>
          <p:nvPr/>
        </p:nvPicPr>
        <p:blipFill>
          <a:blip r:embed="rId5">
            <a:lum bright="70000" contrast="-70000"/>
          </a:blip>
          <a:stretch>
            <a:fillRect/>
          </a:stretch>
        </p:blipFill>
        <p:spPr>
          <a:xfrm>
            <a:off x="5613599" y="1989085"/>
            <a:ext cx="1143000" cy="1091655"/>
          </a:xfrm>
          <a:prstGeom prst="rect">
            <a:avLst/>
          </a:prstGeom>
          <a:ln>
            <a:noFill/>
          </a:ln>
        </p:spPr>
      </p:pic>
      <p:pic>
        <p:nvPicPr>
          <p:cNvPr id="6" name="Picture 5">
            <a:extLst>
              <a:ext uri="{FF2B5EF4-FFF2-40B4-BE49-F238E27FC236}">
                <a16:creationId xmlns:a16="http://schemas.microsoft.com/office/drawing/2014/main" id="{0ED8D6E0-CC1B-137A-9578-F527EC1577D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3171445" y="1963411"/>
            <a:ext cx="1143000" cy="1143000"/>
          </a:xfrm>
          <a:prstGeom prst="rect">
            <a:avLst/>
          </a:prstGeom>
          <a:ln>
            <a:noFill/>
          </a:ln>
        </p:spPr>
      </p:pic>
      <p:sp>
        <p:nvSpPr>
          <p:cNvPr id="10" name="TextBox 9">
            <a:extLst>
              <a:ext uri="{FF2B5EF4-FFF2-40B4-BE49-F238E27FC236}">
                <a16:creationId xmlns:a16="http://schemas.microsoft.com/office/drawing/2014/main" id="{315778EA-768D-23C4-23B0-2BE6AC77377C}"/>
              </a:ext>
            </a:extLst>
          </p:cNvPr>
          <p:cNvSpPr txBox="1"/>
          <p:nvPr/>
        </p:nvSpPr>
        <p:spPr>
          <a:xfrm>
            <a:off x="4885945" y="3474733"/>
            <a:ext cx="2404873" cy="1200329"/>
          </a:xfrm>
          <a:prstGeom prst="rect">
            <a:avLst/>
          </a:prstGeom>
          <a:noFill/>
        </p:spPr>
        <p:txBody>
          <a:bodyPr wrap="square" rtlCol="0">
            <a:spAutoFit/>
          </a:bodyPr>
          <a:lstStyle/>
          <a:p>
            <a:pPr algn="ctr"/>
            <a:r>
              <a:rPr lang="es-ES" sz="2400" spc="-15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Responder a los comentarios de la comunidad</a:t>
            </a:r>
          </a:p>
        </p:txBody>
      </p:sp>
      <p:sp>
        <p:nvSpPr>
          <p:cNvPr id="11" name="TextBox 10">
            <a:extLst>
              <a:ext uri="{FF2B5EF4-FFF2-40B4-BE49-F238E27FC236}">
                <a16:creationId xmlns:a16="http://schemas.microsoft.com/office/drawing/2014/main" id="{135033B3-F81A-FCDF-B2B3-31DF83FEB078}"/>
              </a:ext>
            </a:extLst>
          </p:cNvPr>
          <p:cNvSpPr txBox="1"/>
          <p:nvPr/>
        </p:nvSpPr>
        <p:spPr>
          <a:xfrm>
            <a:off x="7336537" y="3474733"/>
            <a:ext cx="2404873" cy="1508105"/>
          </a:xfrm>
          <a:prstGeom prst="rect">
            <a:avLst/>
          </a:prstGeom>
          <a:noFill/>
        </p:spPr>
        <p:txBody>
          <a:bodyPr wrap="square" rtlCol="0">
            <a:spAutoFit/>
          </a:bodyPr>
          <a:lstStyle/>
          <a:p>
            <a:pPr algn="ctr"/>
            <a:r>
              <a:rPr lang="es-ES" sz="24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Optimizar el sistema</a:t>
            </a:r>
          </a:p>
          <a:p>
            <a:pPr algn="ctr"/>
            <a:r>
              <a:rPr lang="en-US" sz="1600" dirty="0">
                <a:solidFill>
                  <a:prstClr val="white"/>
                </a:solidFill>
                <a:latin typeface="Segoe UI Semilight" panose="020B0402040204020203" pitchFamily="34" charset="0"/>
                <a:cs typeface="Segoe UI Semilight" panose="020B0402040204020203" pitchFamily="34" charset="0"/>
              </a:rPr>
              <a:t> </a:t>
            </a:r>
            <a:r>
              <a:rPr lang="es-ES" sz="1400" dirty="0">
                <a:solidFill>
                  <a:prstClr val="white"/>
                </a:solidFill>
                <a:latin typeface="Segoe UI Semilight" panose="020B0402040204020203" pitchFamily="34" charset="0"/>
                <a:cs typeface="Segoe UI Semilight" panose="020B0402040204020203" pitchFamily="34" charset="0"/>
              </a:rPr>
              <a:t>para extender el acceso dentro de nuestros límites actuales</a:t>
            </a:r>
          </a:p>
        </p:txBody>
      </p:sp>
      <p:sp>
        <p:nvSpPr>
          <p:cNvPr id="12" name="TextBox 11">
            <a:extLst>
              <a:ext uri="{FF2B5EF4-FFF2-40B4-BE49-F238E27FC236}">
                <a16:creationId xmlns:a16="http://schemas.microsoft.com/office/drawing/2014/main" id="{BB9644EE-5B73-9CAF-FD40-500746CB7CE8}"/>
              </a:ext>
            </a:extLst>
          </p:cNvPr>
          <p:cNvSpPr txBox="1"/>
          <p:nvPr/>
        </p:nvSpPr>
        <p:spPr>
          <a:xfrm>
            <a:off x="9726170" y="3474733"/>
            <a:ext cx="2450591" cy="1261884"/>
          </a:xfrm>
          <a:prstGeom prst="rect">
            <a:avLst/>
          </a:prstGeom>
          <a:noFill/>
        </p:spPr>
        <p:txBody>
          <a:bodyPr wrap="square" rtlCol="0">
            <a:spAutoFit/>
          </a:bodyPr>
          <a:lstStyle/>
          <a:p>
            <a:pPr algn="ctr"/>
            <a:r>
              <a:rPr lang="es-ES" sz="24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Restablecer </a:t>
            </a:r>
            <a:br>
              <a:rPr lang="es-ES" sz="24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br>
            <a:r>
              <a:rPr lang="es-ES" sz="24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el servicio</a:t>
            </a:r>
          </a:p>
          <a:p>
            <a:pPr algn="ctr"/>
            <a:r>
              <a:rPr lang="es-ES" sz="1400" dirty="0">
                <a:solidFill>
                  <a:prstClr val="white"/>
                </a:solidFill>
                <a:latin typeface="Segoe UI Semilight" panose="020B0402040204020203" pitchFamily="34" charset="0"/>
                <a:cs typeface="Segoe UI Semilight" panose="020B0402040204020203" pitchFamily="34" charset="0"/>
              </a:rPr>
              <a:t>en zonas en las que antes </a:t>
            </a:r>
            <a:br>
              <a:rPr lang="es-ES" sz="1400" dirty="0">
                <a:solidFill>
                  <a:prstClr val="white"/>
                </a:solidFill>
                <a:latin typeface="Segoe UI Semilight" panose="020B0402040204020203" pitchFamily="34" charset="0"/>
                <a:cs typeface="Segoe UI Semilight" panose="020B0402040204020203" pitchFamily="34" charset="0"/>
              </a:rPr>
            </a:br>
            <a:r>
              <a:rPr lang="es-ES" sz="1400" dirty="0">
                <a:solidFill>
                  <a:prstClr val="white"/>
                </a:solidFill>
                <a:latin typeface="Segoe UI Semilight" panose="020B0402040204020203" pitchFamily="34" charset="0"/>
                <a:cs typeface="Segoe UI Semilight" panose="020B0402040204020203" pitchFamily="34" charset="0"/>
              </a:rPr>
              <a:t>se reducía</a:t>
            </a:r>
          </a:p>
        </p:txBody>
      </p:sp>
      <p:sp>
        <p:nvSpPr>
          <p:cNvPr id="15" name="Slide Number Placeholder 14">
            <a:extLst>
              <a:ext uri="{FF2B5EF4-FFF2-40B4-BE49-F238E27FC236}">
                <a16:creationId xmlns:a16="http://schemas.microsoft.com/office/drawing/2014/main" id="{E0D448E4-C637-5CAF-6B4C-FEF427B83F69}"/>
              </a:ext>
            </a:extLst>
          </p:cNvPr>
          <p:cNvSpPr>
            <a:spLocks noGrp="1"/>
          </p:cNvSpPr>
          <p:nvPr>
            <p:ph type="sldNum" sz="quarter" idx="12"/>
          </p:nvPr>
        </p:nvSpPr>
        <p:spPr/>
        <p:txBody>
          <a:bodyPr/>
          <a:lstStyle/>
          <a:p>
            <a:fld id="{0D233E8C-AF31-456D-A108-663B8DF80B30}" type="slidenum">
              <a:rPr lang="en-US">
                <a:latin typeface="Segoe UI"/>
              </a:rPr>
              <a:pPr/>
              <a:t>3</a:t>
            </a:fld>
            <a:endParaRPr lang="en-US">
              <a:latin typeface="Segoe UI"/>
            </a:endParaRPr>
          </a:p>
        </p:txBody>
      </p:sp>
      <p:pic>
        <p:nvPicPr>
          <p:cNvPr id="24" name="Picture 23" descr="A black and white rectangle&#10;&#10;Description automatically generated">
            <a:extLst>
              <a:ext uri="{FF2B5EF4-FFF2-40B4-BE49-F238E27FC236}">
                <a16:creationId xmlns:a16="http://schemas.microsoft.com/office/drawing/2014/main" id="{5D796E2E-14E0-99C9-8D41-513F33BA2583}"/>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pic>
        <p:nvPicPr>
          <p:cNvPr id="26" name="Graphic 25" descr="Users outline">
            <a:extLst>
              <a:ext uri="{FF2B5EF4-FFF2-40B4-BE49-F238E27FC236}">
                <a16:creationId xmlns:a16="http://schemas.microsoft.com/office/drawing/2014/main" id="{2DA85643-480F-E442-E224-2F3F706191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248" y="1849111"/>
            <a:ext cx="1371600" cy="1371600"/>
          </a:xfrm>
          <a:prstGeom prst="rect">
            <a:avLst/>
          </a:prstGeom>
        </p:spPr>
      </p:pic>
      <p:pic>
        <p:nvPicPr>
          <p:cNvPr id="28" name="Graphic 27" descr="Single gear outline">
            <a:extLst>
              <a:ext uri="{FF2B5EF4-FFF2-40B4-BE49-F238E27FC236}">
                <a16:creationId xmlns:a16="http://schemas.microsoft.com/office/drawing/2014/main" id="{4E2D1FB9-682C-8728-2F4D-5284B97422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3891" y="1849111"/>
            <a:ext cx="1371600" cy="1371600"/>
          </a:xfrm>
          <a:prstGeom prst="rect">
            <a:avLst/>
          </a:prstGeom>
        </p:spPr>
      </p:pic>
      <p:sp>
        <p:nvSpPr>
          <p:cNvPr id="9" name="TextBox 8">
            <a:extLst>
              <a:ext uri="{FF2B5EF4-FFF2-40B4-BE49-F238E27FC236}">
                <a16:creationId xmlns:a16="http://schemas.microsoft.com/office/drawing/2014/main" id="{5B23A657-B179-922E-FF35-DAD0964768DE}"/>
              </a:ext>
            </a:extLst>
          </p:cNvPr>
          <p:cNvSpPr txBox="1"/>
          <p:nvPr/>
        </p:nvSpPr>
        <p:spPr>
          <a:xfrm>
            <a:off x="2420113" y="3474733"/>
            <a:ext cx="2450592" cy="2031325"/>
          </a:xfrm>
          <a:prstGeom prst="rect">
            <a:avLst/>
          </a:prstGeom>
          <a:noFill/>
        </p:spPr>
        <p:txBody>
          <a:bodyPr wrap="square" rtlCol="0">
            <a:spAutoFit/>
          </a:bodyPr>
          <a:lstStyle/>
          <a:p>
            <a:pPr algn="ctr"/>
            <a:r>
              <a:rPr lang="es-ES" sz="24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Implementar el Plan de transporte a largo plazo</a:t>
            </a:r>
          </a:p>
          <a:p>
            <a:pPr algn="ctr"/>
            <a:r>
              <a:rPr lang="es-ES" sz="1400" dirty="0">
                <a:solidFill>
                  <a:prstClr val="white"/>
                </a:solidFill>
                <a:latin typeface="Segoe UI Semilight" panose="020B0402040204020203" pitchFamily="34" charset="0"/>
                <a:cs typeface="Segoe UI Semilight" panose="020B0402040204020203" pitchFamily="34" charset="0"/>
              </a:rPr>
              <a:t>y prepararnos para futuros servicios/proyectos</a:t>
            </a:r>
          </a:p>
        </p:txBody>
      </p:sp>
      <p:sp>
        <p:nvSpPr>
          <p:cNvPr id="7" name="TextBox 6">
            <a:extLst>
              <a:ext uri="{FF2B5EF4-FFF2-40B4-BE49-F238E27FC236}">
                <a16:creationId xmlns:a16="http://schemas.microsoft.com/office/drawing/2014/main" id="{BB8D2DA0-D9D4-786E-EBA3-ADD35FDF8286}"/>
              </a:ext>
            </a:extLst>
          </p:cNvPr>
          <p:cNvSpPr txBox="1"/>
          <p:nvPr/>
        </p:nvSpPr>
        <p:spPr>
          <a:xfrm>
            <a:off x="-15241" y="3474734"/>
            <a:ext cx="2420113" cy="2431435"/>
          </a:xfrm>
          <a:prstGeom prst="rect">
            <a:avLst/>
          </a:prstGeom>
          <a:noFill/>
        </p:spPr>
        <p:txBody>
          <a:bodyPr wrap="square" lIns="91440" tIns="45720" rIns="91440" bIns="45720" rtlCol="0" anchor="t">
            <a:spAutoFit/>
          </a:bodyPr>
          <a:lstStyle/>
          <a:p>
            <a:pPr algn="ctr"/>
            <a:r>
              <a:rPr lang="es-ES" sz="2400" dirty="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Mejorar las condiciones laborales de los empleados</a:t>
            </a:r>
          </a:p>
          <a:p>
            <a:pPr algn="ctr"/>
            <a:r>
              <a:rPr lang="es-ES" sz="1400" dirty="0">
                <a:solidFill>
                  <a:prstClr val="white"/>
                </a:solidFill>
                <a:latin typeface="Segoe UI Semilight" panose="020B0402040204020203" pitchFamily="34" charset="0"/>
                <a:cs typeface="Segoe UI Semilight" panose="020B0402040204020203" pitchFamily="34" charset="0"/>
              </a:rPr>
              <a:t>mediante la reducción de los horarios fraccionados, con un servicio más homogéneo a lo largo del día</a:t>
            </a:r>
          </a:p>
        </p:txBody>
      </p:sp>
    </p:spTree>
    <p:extLst>
      <p:ext uri="{BB962C8B-B14F-4D97-AF65-F5344CB8AC3E}">
        <p14:creationId xmlns:p14="http://schemas.microsoft.com/office/powerpoint/2010/main" val="101915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F9F265-BAE1-3CA5-55FB-EE2A405EBA04}"/>
              </a:ext>
            </a:extLst>
          </p:cNvPr>
          <p:cNvPicPr>
            <a:picLocks noGrp="1" noChangeAspect="1"/>
          </p:cNvPicPr>
          <p:nvPr>
            <p:ph sz="half" idx="1"/>
          </p:nvPr>
        </p:nvPicPr>
        <p:blipFill>
          <a:blip r:embed="rId2"/>
          <a:stretch>
            <a:fillRect/>
          </a:stretch>
        </p:blipFill>
        <p:spPr>
          <a:xfrm>
            <a:off x="520391" y="-3362"/>
            <a:ext cx="11151218" cy="6857019"/>
          </a:xfrm>
        </p:spPr>
      </p:pic>
      <p:sp>
        <p:nvSpPr>
          <p:cNvPr id="5" name="Slide Number Placeholder 4">
            <a:extLst>
              <a:ext uri="{FF2B5EF4-FFF2-40B4-BE49-F238E27FC236}">
                <a16:creationId xmlns:a16="http://schemas.microsoft.com/office/drawing/2014/main" id="{D0FC1C84-262D-3C47-7335-F46E8635FF31}"/>
              </a:ext>
            </a:extLst>
          </p:cNvPr>
          <p:cNvSpPr>
            <a:spLocks noGrp="1"/>
          </p:cNvSpPr>
          <p:nvPr>
            <p:ph type="sldNum" sz="quarter" idx="12"/>
          </p:nvPr>
        </p:nvSpPr>
        <p:spPr/>
        <p:txBody>
          <a:bodyPr/>
          <a:lstStyle/>
          <a:p>
            <a:fld id="{7443972A-68F0-4EEE-8D44-8247859870C0}" type="slidenum">
              <a:rPr lang="en-US" smtClean="0"/>
              <a:pPr/>
              <a:t>30</a:t>
            </a:fld>
            <a:endParaRPr lang="en-US"/>
          </a:p>
        </p:txBody>
      </p:sp>
      <p:sp>
        <p:nvSpPr>
          <p:cNvPr id="2" name="TextBox 1">
            <a:extLst>
              <a:ext uri="{FF2B5EF4-FFF2-40B4-BE49-F238E27FC236}">
                <a16:creationId xmlns:a16="http://schemas.microsoft.com/office/drawing/2014/main" id="{B4670348-D220-CC80-744A-1048531D7793}"/>
              </a:ext>
            </a:extLst>
          </p:cNvPr>
          <p:cNvSpPr txBox="1"/>
          <p:nvPr/>
        </p:nvSpPr>
        <p:spPr>
          <a:xfrm rot="16200000">
            <a:off x="2591172" y="3049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Wall Ave</a:t>
            </a:r>
          </a:p>
        </p:txBody>
      </p:sp>
      <p:sp>
        <p:nvSpPr>
          <p:cNvPr id="3" name="TextBox 2">
            <a:extLst>
              <a:ext uri="{FF2B5EF4-FFF2-40B4-BE49-F238E27FC236}">
                <a16:creationId xmlns:a16="http://schemas.microsoft.com/office/drawing/2014/main" id="{00552BDC-E498-D399-A075-2507DC5FFF6D}"/>
              </a:ext>
            </a:extLst>
          </p:cNvPr>
          <p:cNvSpPr txBox="1"/>
          <p:nvPr/>
        </p:nvSpPr>
        <p:spPr>
          <a:xfrm rot="16200000">
            <a:off x="3065099" y="21634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Washington Blvd</a:t>
            </a:r>
          </a:p>
        </p:txBody>
      </p:sp>
      <p:sp>
        <p:nvSpPr>
          <p:cNvPr id="4" name="TextBox 3">
            <a:extLst>
              <a:ext uri="{FF2B5EF4-FFF2-40B4-BE49-F238E27FC236}">
                <a16:creationId xmlns:a16="http://schemas.microsoft.com/office/drawing/2014/main" id="{E4D1539B-605A-57BC-7075-29EE440F16D4}"/>
              </a:ext>
            </a:extLst>
          </p:cNvPr>
          <p:cNvSpPr txBox="1"/>
          <p:nvPr/>
        </p:nvSpPr>
        <p:spPr>
          <a:xfrm rot="16200000">
            <a:off x="3641245" y="147085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Harrison Blvd</a:t>
            </a:r>
            <a:endParaRPr lang="en-US" sz="1000">
              <a:latin typeface="Calibri"/>
              <a:cs typeface="Calibri"/>
            </a:endParaRPr>
          </a:p>
        </p:txBody>
      </p:sp>
      <p:sp>
        <p:nvSpPr>
          <p:cNvPr id="7" name="TextBox 6">
            <a:extLst>
              <a:ext uri="{FF2B5EF4-FFF2-40B4-BE49-F238E27FC236}">
                <a16:creationId xmlns:a16="http://schemas.microsoft.com/office/drawing/2014/main" id="{CBBA6649-20CF-4D1F-5EC4-832BFE76E9B3}"/>
              </a:ext>
            </a:extLst>
          </p:cNvPr>
          <p:cNvSpPr txBox="1"/>
          <p:nvPr/>
        </p:nvSpPr>
        <p:spPr>
          <a:xfrm>
            <a:off x="4570513" y="144457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30th St</a:t>
            </a:r>
            <a:endParaRPr lang="en-US" sz="1000">
              <a:latin typeface="Calibri"/>
              <a:cs typeface="Calibri"/>
            </a:endParaRPr>
          </a:p>
        </p:txBody>
      </p:sp>
      <p:sp>
        <p:nvSpPr>
          <p:cNvPr id="8" name="TextBox 7">
            <a:extLst>
              <a:ext uri="{FF2B5EF4-FFF2-40B4-BE49-F238E27FC236}">
                <a16:creationId xmlns:a16="http://schemas.microsoft.com/office/drawing/2014/main" id="{7F0DE90F-E15B-8E4C-F654-F6F13B58FB68}"/>
              </a:ext>
            </a:extLst>
          </p:cNvPr>
          <p:cNvSpPr txBox="1"/>
          <p:nvPr/>
        </p:nvSpPr>
        <p:spPr>
          <a:xfrm>
            <a:off x="3836390" y="1398113"/>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28th St</a:t>
            </a:r>
            <a:endParaRPr lang="en-US" sz="1000">
              <a:latin typeface="Calibri"/>
              <a:cs typeface="Calibri"/>
            </a:endParaRPr>
          </a:p>
        </p:txBody>
      </p:sp>
      <p:sp>
        <p:nvSpPr>
          <p:cNvPr id="9" name="TextBox 8">
            <a:extLst>
              <a:ext uri="{FF2B5EF4-FFF2-40B4-BE49-F238E27FC236}">
                <a16:creationId xmlns:a16="http://schemas.microsoft.com/office/drawing/2014/main" id="{05A3ED55-93E3-A8C2-D283-2BCEDBCC298F}"/>
              </a:ext>
            </a:extLst>
          </p:cNvPr>
          <p:cNvSpPr txBox="1"/>
          <p:nvPr/>
        </p:nvSpPr>
        <p:spPr>
          <a:xfrm>
            <a:off x="6381347" y="635607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455</a:t>
            </a:r>
          </a:p>
          <a:p>
            <a:r>
              <a:rPr lang="en-US" sz="1200" b="1" i="1">
                <a:solidFill>
                  <a:schemeClr val="accent1">
                    <a:lumMod val="49000"/>
                  </a:schemeClr>
                </a:solidFill>
                <a:cs typeface="Segoe UI"/>
              </a:rPr>
              <a:t>(continues to Davis Co.)</a:t>
            </a:r>
          </a:p>
        </p:txBody>
      </p:sp>
      <p:sp>
        <p:nvSpPr>
          <p:cNvPr id="11" name="TextBox 10">
            <a:extLst>
              <a:ext uri="{FF2B5EF4-FFF2-40B4-BE49-F238E27FC236}">
                <a16:creationId xmlns:a16="http://schemas.microsoft.com/office/drawing/2014/main" id="{72EBB941-B8A7-3913-368E-E1B9D4AA6F37}"/>
              </a:ext>
            </a:extLst>
          </p:cNvPr>
          <p:cNvSpPr txBox="1"/>
          <p:nvPr/>
        </p:nvSpPr>
        <p:spPr>
          <a:xfrm>
            <a:off x="7934960" y="487680"/>
            <a:ext cx="2882392"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Route 455</a:t>
            </a:r>
          </a:p>
          <a:p>
            <a:pPr marL="285750" indent="-285750">
              <a:buFont typeface="Arial"/>
              <a:buChar char="•"/>
            </a:pPr>
            <a:r>
              <a:rPr lang="en-US" sz="1600" dirty="0" err="1">
                <a:cs typeface="Segoe UI"/>
              </a:rPr>
              <a:t>Reducida</a:t>
            </a:r>
            <a:r>
              <a:rPr lang="en-US" sz="1600" dirty="0">
                <a:cs typeface="Segoe UI"/>
              </a:rPr>
              <a:t> hasta Dee Events Center (</a:t>
            </a:r>
            <a:r>
              <a:rPr lang="en-US" sz="1600" dirty="0" err="1">
                <a:cs typeface="Segoe UI"/>
              </a:rPr>
              <a:t>reemplazada</a:t>
            </a:r>
            <a:r>
              <a:rPr lang="en-US" sz="1600" dirty="0">
                <a:cs typeface="Segoe UI"/>
              </a:rPr>
              <a:t> </a:t>
            </a:r>
            <a:r>
              <a:rPr lang="en-US" sz="1600" dirty="0" err="1">
                <a:cs typeface="Segoe UI"/>
              </a:rPr>
              <a:t>por</a:t>
            </a:r>
            <a:r>
              <a:rPr lang="en-US" sz="1600" dirty="0">
                <a:cs typeface="Segoe UI"/>
              </a:rPr>
              <a:t> la </a:t>
            </a:r>
            <a:r>
              <a:rPr lang="en-US" sz="1600" dirty="0" err="1">
                <a:cs typeface="Segoe UI"/>
              </a:rPr>
              <a:t>ruta</a:t>
            </a:r>
            <a:r>
              <a:rPr lang="en-US" sz="1600" dirty="0">
                <a:cs typeface="Segoe UI"/>
              </a:rPr>
              <a:t> 604)</a:t>
            </a:r>
          </a:p>
        </p:txBody>
      </p:sp>
      <p:sp>
        <p:nvSpPr>
          <p:cNvPr id="12" name="TextBox 11">
            <a:extLst>
              <a:ext uri="{FF2B5EF4-FFF2-40B4-BE49-F238E27FC236}">
                <a16:creationId xmlns:a16="http://schemas.microsoft.com/office/drawing/2014/main" id="{ED745E75-13AC-A6D3-6C8B-28FC0A822ACE}"/>
              </a:ext>
            </a:extLst>
          </p:cNvPr>
          <p:cNvSpPr txBox="1"/>
          <p:nvPr/>
        </p:nvSpPr>
        <p:spPr>
          <a:xfrm>
            <a:off x="2441448" y="815773"/>
            <a:ext cx="1424309"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cs typeface="Segoe UI"/>
              </a:rPr>
              <a:t>Estación</a:t>
            </a:r>
            <a:r>
              <a:rPr lang="en-US" sz="1400" dirty="0">
                <a:cs typeface="Segoe UI"/>
              </a:rPr>
              <a:t> Ogden</a:t>
            </a:r>
            <a:endParaRPr lang="en-US" sz="1400" dirty="0"/>
          </a:p>
        </p:txBody>
      </p:sp>
      <p:sp>
        <p:nvSpPr>
          <p:cNvPr id="13" name="TextBox 12">
            <a:extLst>
              <a:ext uri="{FF2B5EF4-FFF2-40B4-BE49-F238E27FC236}">
                <a16:creationId xmlns:a16="http://schemas.microsoft.com/office/drawing/2014/main" id="{FAD1F30A-1EEE-F8B8-81EF-5A51689B9ED4}"/>
              </a:ext>
            </a:extLst>
          </p:cNvPr>
          <p:cNvSpPr txBox="1"/>
          <p:nvPr/>
        </p:nvSpPr>
        <p:spPr>
          <a:xfrm>
            <a:off x="5285678" y="2813700"/>
            <a:ext cx="10891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Dee Events Center</a:t>
            </a:r>
            <a:endParaRPr lang="en-US"/>
          </a:p>
        </p:txBody>
      </p:sp>
    </p:spTree>
    <p:extLst>
      <p:ext uri="{BB962C8B-B14F-4D97-AF65-F5344CB8AC3E}">
        <p14:creationId xmlns:p14="http://schemas.microsoft.com/office/powerpoint/2010/main" val="174118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C8A38F6-B06F-7D84-4227-6F6F7631E56D}"/>
              </a:ext>
            </a:extLst>
          </p:cNvPr>
          <p:cNvPicPr>
            <a:picLocks noGrp="1" noChangeAspect="1"/>
          </p:cNvPicPr>
          <p:nvPr>
            <p:ph sz="half" idx="1"/>
          </p:nvPr>
        </p:nvPicPr>
        <p:blipFill>
          <a:blip r:embed="rId2"/>
          <a:stretch>
            <a:fillRect/>
          </a:stretch>
        </p:blipFill>
        <p:spPr>
          <a:xfrm>
            <a:off x="492512" y="-3363"/>
            <a:ext cx="11206975" cy="6857020"/>
          </a:xfrm>
        </p:spPr>
      </p:pic>
      <p:sp>
        <p:nvSpPr>
          <p:cNvPr id="5" name="Slide Number Placeholder 4">
            <a:extLst>
              <a:ext uri="{FF2B5EF4-FFF2-40B4-BE49-F238E27FC236}">
                <a16:creationId xmlns:a16="http://schemas.microsoft.com/office/drawing/2014/main" id="{3DB966F0-15DE-2E8B-D526-97C761FC268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8" name="TextBox 7">
            <a:extLst>
              <a:ext uri="{FF2B5EF4-FFF2-40B4-BE49-F238E27FC236}">
                <a16:creationId xmlns:a16="http://schemas.microsoft.com/office/drawing/2014/main" id="{0FDACBAE-2FE5-334F-CDD7-5469059B3176}"/>
              </a:ext>
            </a:extLst>
          </p:cNvPr>
          <p:cNvSpPr txBox="1"/>
          <p:nvPr/>
        </p:nvSpPr>
        <p:spPr>
          <a:xfrm>
            <a:off x="491521" y="562021"/>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Segoe UI"/>
                <a:ea typeface="+mn-ea"/>
                <a:cs typeface="Segoe UI"/>
              </a:rPr>
              <a:t>Route 604</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Extendida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hasta Dee Events Center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455)</a:t>
            </a:r>
          </a:p>
        </p:txBody>
      </p:sp>
      <p:sp>
        <p:nvSpPr>
          <p:cNvPr id="10" name="TextBox 9">
            <a:extLst>
              <a:ext uri="{FF2B5EF4-FFF2-40B4-BE49-F238E27FC236}">
                <a16:creationId xmlns:a16="http://schemas.microsoft.com/office/drawing/2014/main" id="{08CFD026-C95B-A0A8-E105-76BBE6E8C2A3}"/>
              </a:ext>
            </a:extLst>
          </p:cNvPr>
          <p:cNvSpPr txBox="1"/>
          <p:nvPr/>
        </p:nvSpPr>
        <p:spPr>
          <a:xfrm>
            <a:off x="10396654" y="4123968"/>
            <a:ext cx="10891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Dee Events Center</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2">
            <a:extLst>
              <a:ext uri="{FF2B5EF4-FFF2-40B4-BE49-F238E27FC236}">
                <a16:creationId xmlns:a16="http://schemas.microsoft.com/office/drawing/2014/main" id="{FAD1F30A-1EEE-F8B8-81EF-5A51689B9ED4}"/>
              </a:ext>
            </a:extLst>
          </p:cNvPr>
          <p:cNvSpPr txBox="1"/>
          <p:nvPr/>
        </p:nvSpPr>
        <p:spPr>
          <a:xfrm>
            <a:off x="5285678" y="2813700"/>
            <a:ext cx="1089103" cy="523220"/>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Dee Events Center</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TextBox 12">
            <a:extLst>
              <a:ext uri="{FF2B5EF4-FFF2-40B4-BE49-F238E27FC236}">
                <a16:creationId xmlns:a16="http://schemas.microsoft.com/office/drawing/2014/main" id="{FAD1F30A-1EEE-F8B8-81EF-5A51689B9ED4}"/>
              </a:ext>
            </a:extLst>
          </p:cNvPr>
          <p:cNvSpPr txBox="1"/>
          <p:nvPr/>
        </p:nvSpPr>
        <p:spPr>
          <a:xfrm>
            <a:off x="7105186" y="42498"/>
            <a:ext cx="754567" cy="523220"/>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Ogden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75F90E94-067A-69F9-56D7-A42618FDDA60}"/>
              </a:ext>
            </a:extLst>
          </p:cNvPr>
          <p:cNvSpPr txBox="1"/>
          <p:nvPr/>
        </p:nvSpPr>
        <p:spPr>
          <a:xfrm>
            <a:off x="3527503" y="3861790"/>
            <a:ext cx="754567" cy="523220"/>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Roy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0EE01FE6-03F4-707E-147D-C16A87FFD82B}"/>
              </a:ext>
            </a:extLst>
          </p:cNvPr>
          <p:cNvSpPr txBox="1"/>
          <p:nvPr/>
        </p:nvSpPr>
        <p:spPr>
          <a:xfrm>
            <a:off x="7878707" y="1360942"/>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28th St</a:t>
            </a:r>
            <a:endParaRPr kumimoji="0" lang="en-US" sz="10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TextBox 15">
            <a:extLst>
              <a:ext uri="{FF2B5EF4-FFF2-40B4-BE49-F238E27FC236}">
                <a16:creationId xmlns:a16="http://schemas.microsoft.com/office/drawing/2014/main" id="{DCBD301D-1F2A-07AB-C6CB-337DF4C49C8C}"/>
              </a:ext>
            </a:extLst>
          </p:cNvPr>
          <p:cNvSpPr txBox="1"/>
          <p:nvPr/>
        </p:nvSpPr>
        <p:spPr>
          <a:xfrm>
            <a:off x="8873024" y="1593259"/>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30th St</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B216A12A-1E0F-60D2-97BA-73CBD4538C13}"/>
              </a:ext>
            </a:extLst>
          </p:cNvPr>
          <p:cNvSpPr txBox="1"/>
          <p:nvPr/>
        </p:nvSpPr>
        <p:spPr>
          <a:xfrm>
            <a:off x="10397024" y="1528210"/>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Darling St</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62E062F5-DAFB-EEF0-3152-1C95E8D15342}"/>
              </a:ext>
            </a:extLst>
          </p:cNvPr>
          <p:cNvSpPr txBox="1"/>
          <p:nvPr/>
        </p:nvSpPr>
        <p:spPr>
          <a:xfrm rot="16200000">
            <a:off x="10397024" y="2020722"/>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Taylor Ave</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19E373CB-9147-22B6-26D8-B2CA5D5D8250}"/>
              </a:ext>
            </a:extLst>
          </p:cNvPr>
          <p:cNvSpPr txBox="1"/>
          <p:nvPr/>
        </p:nvSpPr>
        <p:spPr>
          <a:xfrm>
            <a:off x="9904512" y="1992844"/>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32nd St</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069A2411-3B12-E01E-F8B7-0B3A5DC10F1A}"/>
              </a:ext>
            </a:extLst>
          </p:cNvPr>
          <p:cNvSpPr txBox="1"/>
          <p:nvPr/>
        </p:nvSpPr>
        <p:spPr>
          <a:xfrm rot="16200000">
            <a:off x="9514219" y="2559697"/>
            <a:ext cx="9961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Harrison Blvd</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1" name="TextBox 20">
            <a:extLst>
              <a:ext uri="{FF2B5EF4-FFF2-40B4-BE49-F238E27FC236}">
                <a16:creationId xmlns:a16="http://schemas.microsoft.com/office/drawing/2014/main" id="{B4F6904E-D3F4-8457-2B55-555CB9CE0621}"/>
              </a:ext>
            </a:extLst>
          </p:cNvPr>
          <p:cNvSpPr txBox="1"/>
          <p:nvPr/>
        </p:nvSpPr>
        <p:spPr>
          <a:xfrm rot="1860000">
            <a:off x="10211170" y="1899917"/>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Polk St</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AD718D00-D756-5EC4-8A09-5C350105A1B8}"/>
              </a:ext>
            </a:extLst>
          </p:cNvPr>
          <p:cNvSpPr txBox="1"/>
          <p:nvPr/>
        </p:nvSpPr>
        <p:spPr>
          <a:xfrm>
            <a:off x="6735707" y="561771"/>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24th St</a:t>
            </a:r>
          </a:p>
        </p:txBody>
      </p:sp>
      <p:sp>
        <p:nvSpPr>
          <p:cNvPr id="23" name="TextBox 22">
            <a:extLst>
              <a:ext uri="{FF2B5EF4-FFF2-40B4-BE49-F238E27FC236}">
                <a16:creationId xmlns:a16="http://schemas.microsoft.com/office/drawing/2014/main" id="{9091E455-D331-BDA9-32E1-511C9A925050}"/>
              </a:ext>
            </a:extLst>
          </p:cNvPr>
          <p:cNvSpPr txBox="1"/>
          <p:nvPr/>
        </p:nvSpPr>
        <p:spPr>
          <a:xfrm rot="16200000">
            <a:off x="5490488" y="1565382"/>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Pennsylvania Ave</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7470E1F1-E3DF-75CA-8E6F-5B30749C7872}"/>
              </a:ext>
            </a:extLst>
          </p:cNvPr>
          <p:cNvSpPr txBox="1"/>
          <p:nvPr/>
        </p:nvSpPr>
        <p:spPr>
          <a:xfrm rot="16200000">
            <a:off x="4170927" y="330311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1900 W</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720FF9CE-4F43-2DCE-D447-61BF8874E3A9}"/>
              </a:ext>
            </a:extLst>
          </p:cNvPr>
          <p:cNvSpPr txBox="1"/>
          <p:nvPr/>
        </p:nvSpPr>
        <p:spPr>
          <a:xfrm>
            <a:off x="4291732" y="423238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4400 S</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283B232C-2936-8A02-798E-5E3FC54C1C4A}"/>
              </a:ext>
            </a:extLst>
          </p:cNvPr>
          <p:cNvSpPr txBox="1"/>
          <p:nvPr/>
        </p:nvSpPr>
        <p:spPr>
          <a:xfrm rot="-5400000">
            <a:off x="3901439" y="348896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2175 W</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DF1B24E3-ED53-415F-9C3D-A7EFAC20E2F1}"/>
              </a:ext>
            </a:extLst>
          </p:cNvPr>
          <p:cNvSpPr txBox="1"/>
          <p:nvPr/>
        </p:nvSpPr>
        <p:spPr>
          <a:xfrm>
            <a:off x="3622658" y="336816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4000 S</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8" name="TextBox 27">
            <a:extLst>
              <a:ext uri="{FF2B5EF4-FFF2-40B4-BE49-F238E27FC236}">
                <a16:creationId xmlns:a16="http://schemas.microsoft.com/office/drawing/2014/main" id="{A778D003-CE8D-56E9-6BF8-093B52998264}"/>
              </a:ext>
            </a:extLst>
          </p:cNvPr>
          <p:cNvSpPr txBox="1"/>
          <p:nvPr/>
        </p:nvSpPr>
        <p:spPr>
          <a:xfrm>
            <a:off x="4050122" y="6388282"/>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5700 S</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3BAEAA81-004C-C539-5054-8925AD6AF53E}"/>
              </a:ext>
            </a:extLst>
          </p:cNvPr>
          <p:cNvSpPr txBox="1"/>
          <p:nvPr/>
        </p:nvSpPr>
        <p:spPr>
          <a:xfrm rot="16200000">
            <a:off x="1503927" y="548689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3500 W</a:t>
            </a:r>
          </a:p>
        </p:txBody>
      </p:sp>
      <p:sp>
        <p:nvSpPr>
          <p:cNvPr id="30" name="TextBox 29">
            <a:extLst>
              <a:ext uri="{FF2B5EF4-FFF2-40B4-BE49-F238E27FC236}">
                <a16:creationId xmlns:a16="http://schemas.microsoft.com/office/drawing/2014/main" id="{9EFAD55D-FDC7-4999-9AC4-1BB90D41441B}"/>
              </a:ext>
            </a:extLst>
          </p:cNvPr>
          <p:cNvSpPr txBox="1"/>
          <p:nvPr/>
        </p:nvSpPr>
        <p:spPr>
          <a:xfrm rot="-5400000">
            <a:off x="3659829" y="560769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2200 W</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53041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839CA0-4DD4-9BE6-0A15-487D61FA918B}"/>
              </a:ext>
            </a:extLst>
          </p:cNvPr>
          <p:cNvPicPr>
            <a:picLocks noGrp="1" noChangeAspect="1"/>
          </p:cNvPicPr>
          <p:nvPr>
            <p:ph sz="half" idx="1"/>
          </p:nvPr>
        </p:nvPicPr>
        <p:blipFill>
          <a:blip r:embed="rId2"/>
          <a:stretch>
            <a:fillRect/>
          </a:stretch>
        </p:blipFill>
        <p:spPr>
          <a:xfrm>
            <a:off x="1145117" y="902081"/>
            <a:ext cx="4567766" cy="4351338"/>
          </a:xfrm>
          <a:ln w="3175">
            <a:solidFill>
              <a:schemeClr val="tx1"/>
            </a:solidFill>
          </a:ln>
        </p:spPr>
      </p:pic>
      <p:pic>
        <p:nvPicPr>
          <p:cNvPr id="21" name="Content Placeholder 20">
            <a:extLst>
              <a:ext uri="{FF2B5EF4-FFF2-40B4-BE49-F238E27FC236}">
                <a16:creationId xmlns:a16="http://schemas.microsoft.com/office/drawing/2014/main" id="{7992B7C0-5FA5-AD44-4A28-AB31FB28A4CC}"/>
              </a:ext>
            </a:extLst>
          </p:cNvPr>
          <p:cNvPicPr>
            <a:picLocks noGrp="1" noChangeAspect="1"/>
          </p:cNvPicPr>
          <p:nvPr>
            <p:ph sz="half" idx="2"/>
          </p:nvPr>
        </p:nvPicPr>
        <p:blipFill>
          <a:blip r:embed="rId3"/>
          <a:stretch>
            <a:fillRect/>
          </a:stretch>
        </p:blipFill>
        <p:spPr>
          <a:xfrm>
            <a:off x="6269875" y="902081"/>
            <a:ext cx="4986250" cy="4351338"/>
          </a:xfrm>
          <a:ln w="3175">
            <a:solidFill>
              <a:schemeClr val="tx1"/>
            </a:solidFill>
          </a:ln>
        </p:spPr>
      </p:pic>
      <p:sp>
        <p:nvSpPr>
          <p:cNvPr id="5" name="Slide Number Placeholder 4">
            <a:extLst>
              <a:ext uri="{FF2B5EF4-FFF2-40B4-BE49-F238E27FC236}">
                <a16:creationId xmlns:a16="http://schemas.microsoft.com/office/drawing/2014/main" id="{F549A069-9939-9291-0DFC-82285ECB74E9}"/>
              </a:ext>
            </a:extLst>
          </p:cNvPr>
          <p:cNvSpPr>
            <a:spLocks noGrp="1"/>
          </p:cNvSpPr>
          <p:nvPr>
            <p:ph type="sldNum" sz="quarter" idx="12"/>
          </p:nvPr>
        </p:nvSpPr>
        <p:spPr>
          <a:xfrm>
            <a:off x="8610600" y="6210046"/>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cxnSp>
        <p:nvCxnSpPr>
          <p:cNvPr id="8" name="Straight Arrow Connector 7">
            <a:extLst>
              <a:ext uri="{FF2B5EF4-FFF2-40B4-BE49-F238E27FC236}">
                <a16:creationId xmlns:a16="http://schemas.microsoft.com/office/drawing/2014/main" id="{1A92C68F-D716-1CB8-58CB-D0715EEFCFF3}"/>
              </a:ext>
            </a:extLst>
          </p:cNvPr>
          <p:cNvCxnSpPr>
            <a:cxnSpLocks/>
          </p:cNvCxnSpPr>
          <p:nvPr/>
        </p:nvCxnSpPr>
        <p:spPr>
          <a:xfrm>
            <a:off x="1599967" y="1912350"/>
            <a:ext cx="667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91F2B5C-7EB7-06E6-4F51-693DFD9335FF}"/>
              </a:ext>
            </a:extLst>
          </p:cNvPr>
          <p:cNvCxnSpPr>
            <a:cxnSpLocks/>
          </p:cNvCxnSpPr>
          <p:nvPr/>
        </p:nvCxnSpPr>
        <p:spPr>
          <a:xfrm>
            <a:off x="3191543" y="3215184"/>
            <a:ext cx="3717" cy="73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B7415758-F33E-52B1-F4F0-584CC70C673D}"/>
              </a:ext>
            </a:extLst>
          </p:cNvPr>
          <p:cNvCxnSpPr>
            <a:cxnSpLocks/>
          </p:cNvCxnSpPr>
          <p:nvPr/>
        </p:nvCxnSpPr>
        <p:spPr>
          <a:xfrm rot="16200000" flipH="1">
            <a:off x="3535778" y="1935577"/>
            <a:ext cx="598681" cy="541075"/>
          </a:xfrm>
          <a:prstGeom prst="bentConnector3">
            <a:avLst>
              <a:gd name="adj1" fmla="val 11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FF3A24F-4237-8C74-AEC1-5E0887292BF4}"/>
              </a:ext>
            </a:extLst>
          </p:cNvPr>
          <p:cNvCxnSpPr>
            <a:cxnSpLocks/>
          </p:cNvCxnSpPr>
          <p:nvPr/>
        </p:nvCxnSpPr>
        <p:spPr>
          <a:xfrm rot="16200000" flipV="1">
            <a:off x="3162715" y="2824387"/>
            <a:ext cx="742887" cy="374900"/>
          </a:xfrm>
          <a:prstGeom prst="bentConnector3">
            <a:avLst>
              <a:gd name="adj1" fmla="val -4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E08538-874A-DD5A-4DFB-84B692789AEB}"/>
              </a:ext>
            </a:extLst>
          </p:cNvPr>
          <p:cNvCxnSpPr>
            <a:cxnSpLocks/>
          </p:cNvCxnSpPr>
          <p:nvPr/>
        </p:nvCxnSpPr>
        <p:spPr>
          <a:xfrm>
            <a:off x="3983503" y="4798806"/>
            <a:ext cx="667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A5D0AA-F57A-79C6-F6C7-4D6D263A6FA2}"/>
              </a:ext>
            </a:extLst>
          </p:cNvPr>
          <p:cNvSpPr txBox="1"/>
          <p:nvPr/>
        </p:nvSpPr>
        <p:spPr>
          <a:xfrm>
            <a:off x="1827090" y="1189319"/>
            <a:ext cx="1428169"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400" b="0" i="0" u="none" strike="noStrike" kern="1200" cap="none" spc="0" normalizeH="0" baseline="0" noProof="0" dirty="0">
                <a:ln>
                  <a:noFill/>
                </a:ln>
                <a:solidFill>
                  <a:prstClr val="black"/>
                </a:solidFill>
                <a:effectLst/>
                <a:uLnTx/>
                <a:uFillTx/>
                <a:latin typeface="Segoe UI"/>
                <a:ea typeface="+mn-ea"/>
                <a:cs typeface="Segoe UI"/>
              </a:rPr>
              <a:t> Ogden</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24" name="Connector: Elbow 23">
            <a:extLst>
              <a:ext uri="{FF2B5EF4-FFF2-40B4-BE49-F238E27FC236}">
                <a16:creationId xmlns:a16="http://schemas.microsoft.com/office/drawing/2014/main" id="{E3057337-6B6C-4041-BE09-7643365456EE}"/>
              </a:ext>
            </a:extLst>
          </p:cNvPr>
          <p:cNvCxnSpPr>
            <a:cxnSpLocks/>
          </p:cNvCxnSpPr>
          <p:nvPr/>
        </p:nvCxnSpPr>
        <p:spPr>
          <a:xfrm rot="16200000" flipH="1">
            <a:off x="9188956" y="1417730"/>
            <a:ext cx="598681" cy="541075"/>
          </a:xfrm>
          <a:prstGeom prst="bentConnector3">
            <a:avLst>
              <a:gd name="adj1" fmla="val 11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7AC52D28-F544-4CBA-3877-B4899A798050}"/>
              </a:ext>
            </a:extLst>
          </p:cNvPr>
          <p:cNvCxnSpPr>
            <a:cxnSpLocks/>
          </p:cNvCxnSpPr>
          <p:nvPr/>
        </p:nvCxnSpPr>
        <p:spPr>
          <a:xfrm rot="16200000" flipV="1">
            <a:off x="8391146" y="2154935"/>
            <a:ext cx="996695" cy="252985"/>
          </a:xfrm>
          <a:prstGeom prst="bentConnector3">
            <a:avLst>
              <a:gd name="adj1" fmla="val 701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148E29-9371-B1B2-943F-41D871CAE064}"/>
              </a:ext>
            </a:extLst>
          </p:cNvPr>
          <p:cNvCxnSpPr>
            <a:cxnSpLocks/>
          </p:cNvCxnSpPr>
          <p:nvPr/>
        </p:nvCxnSpPr>
        <p:spPr>
          <a:xfrm flipH="1">
            <a:off x="9758834" y="4896342"/>
            <a:ext cx="7282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F2FC972-9988-8C7F-2713-430FA90CA031}"/>
              </a:ext>
            </a:extLst>
          </p:cNvPr>
          <p:cNvCxnSpPr>
            <a:cxnSpLocks/>
          </p:cNvCxnSpPr>
          <p:nvPr/>
        </p:nvCxnSpPr>
        <p:spPr>
          <a:xfrm flipH="1">
            <a:off x="7041425" y="2076942"/>
            <a:ext cx="7282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7B8EB6C-42E9-E4E8-3B4B-6154F329C8F8}"/>
              </a:ext>
            </a:extLst>
          </p:cNvPr>
          <p:cNvSpPr txBox="1"/>
          <p:nvPr/>
        </p:nvSpPr>
        <p:spPr>
          <a:xfrm>
            <a:off x="873702" y="3383281"/>
            <a:ext cx="2039345"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Segoe UI"/>
                <a:ea typeface="+mn-ea"/>
                <a:cs typeface="Segoe UI"/>
              </a:rPr>
              <a:t>604 </a:t>
            </a:r>
            <a:r>
              <a:rPr kumimoji="0" lang="en-US" sz="1800" b="1" i="1" u="none" strike="noStrike" kern="1200" cap="none" spc="0" normalizeH="0" baseline="0" noProof="0" dirty="0" err="1">
                <a:ln>
                  <a:noFill/>
                </a:ln>
                <a:solidFill>
                  <a:prstClr val="black"/>
                </a:solidFill>
                <a:effectLst/>
                <a:uLnTx/>
                <a:uFillTx/>
                <a:latin typeface="Segoe UI"/>
                <a:ea typeface="+mn-ea"/>
                <a:cs typeface="Segoe UI"/>
              </a:rPr>
              <a:t>hacia</a:t>
            </a:r>
            <a:r>
              <a:rPr kumimoji="0" lang="en-US" sz="1800" b="1" i="1" u="none" strike="noStrike" kern="1200" cap="none" spc="0" normalizeH="0" baseline="0" noProof="0" dirty="0">
                <a:ln>
                  <a:noFill/>
                </a:ln>
                <a:solidFill>
                  <a:prstClr val="black"/>
                </a:solidFill>
                <a:effectLst/>
                <a:uLnTx/>
                <a:uFillTx/>
                <a:latin typeface="Segoe UI"/>
                <a:ea typeface="+mn-ea"/>
                <a:cs typeface="Segoe UI"/>
              </a:rPr>
              <a:t> Dee Events Center</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38" name="TextBox 37">
            <a:extLst>
              <a:ext uri="{FF2B5EF4-FFF2-40B4-BE49-F238E27FC236}">
                <a16:creationId xmlns:a16="http://schemas.microsoft.com/office/drawing/2014/main" id="{519FAB45-09E9-A5F4-BABF-510EE3B5DC81}"/>
              </a:ext>
            </a:extLst>
          </p:cNvPr>
          <p:cNvSpPr txBox="1"/>
          <p:nvPr/>
        </p:nvSpPr>
        <p:spPr>
          <a:xfrm>
            <a:off x="6385874" y="3215184"/>
            <a:ext cx="2039345" cy="369332"/>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Segoe UI"/>
                <a:ea typeface="+mn-ea"/>
                <a:cs typeface="Segoe UI"/>
              </a:rPr>
              <a:t>604 </a:t>
            </a:r>
            <a:r>
              <a:rPr kumimoji="0" lang="en-US" sz="1800" b="1" i="1" u="none" strike="noStrike" kern="1200" cap="none" spc="0" normalizeH="0" baseline="0" noProof="0" dirty="0" err="1">
                <a:ln>
                  <a:noFill/>
                </a:ln>
                <a:solidFill>
                  <a:prstClr val="black"/>
                </a:solidFill>
                <a:effectLst/>
                <a:uLnTx/>
                <a:uFillTx/>
                <a:latin typeface="Segoe UI"/>
                <a:ea typeface="+mn-ea"/>
                <a:cs typeface="Segoe UI"/>
              </a:rPr>
              <a:t>hacia</a:t>
            </a:r>
            <a:r>
              <a:rPr kumimoji="0" lang="en-US" sz="1800" b="1" i="1" u="none" strike="noStrike" kern="1200" cap="none" spc="0" normalizeH="0" baseline="0" noProof="0" dirty="0">
                <a:ln>
                  <a:noFill/>
                </a:ln>
                <a:solidFill>
                  <a:prstClr val="black"/>
                </a:solidFill>
                <a:effectLst/>
                <a:uLnTx/>
                <a:uFillTx/>
                <a:latin typeface="Segoe UI"/>
                <a:ea typeface="+mn-ea"/>
                <a:cs typeface="Segoe UI"/>
              </a:rPr>
              <a:t> Roy</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2" name="TextBox 1">
            <a:extLst>
              <a:ext uri="{FF2B5EF4-FFF2-40B4-BE49-F238E27FC236}">
                <a16:creationId xmlns:a16="http://schemas.microsoft.com/office/drawing/2014/main" id="{FBBD563E-DBB4-21A1-5432-0A5639171DF8}"/>
              </a:ext>
            </a:extLst>
          </p:cNvPr>
          <p:cNvSpPr txBox="1"/>
          <p:nvPr/>
        </p:nvSpPr>
        <p:spPr>
          <a:xfrm>
            <a:off x="7182431" y="1260367"/>
            <a:ext cx="1428169"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400" b="0" i="0" u="none" strike="noStrike" kern="1200" cap="none" spc="0" normalizeH="0" baseline="0" noProof="0" dirty="0">
                <a:ln>
                  <a:noFill/>
                </a:ln>
                <a:solidFill>
                  <a:prstClr val="black"/>
                </a:solidFill>
                <a:effectLst/>
                <a:uLnTx/>
                <a:uFillTx/>
                <a:latin typeface="Segoe UI"/>
                <a:ea typeface="+mn-ea"/>
                <a:cs typeface="Segoe UI"/>
              </a:rPr>
              <a:t> Ogden</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1618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city&#10;&#10;Description automatically generated">
            <a:extLst>
              <a:ext uri="{FF2B5EF4-FFF2-40B4-BE49-F238E27FC236}">
                <a16:creationId xmlns:a16="http://schemas.microsoft.com/office/drawing/2014/main" id="{968BC886-C5A2-298A-E4FD-FF8168F3E53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0956" y="0"/>
            <a:ext cx="11250087" cy="6858000"/>
          </a:xfrm>
        </p:spPr>
      </p:pic>
      <p:sp>
        <p:nvSpPr>
          <p:cNvPr id="5" name="Slide Number Placeholder 4">
            <a:extLst>
              <a:ext uri="{FF2B5EF4-FFF2-40B4-BE49-F238E27FC236}">
                <a16:creationId xmlns:a16="http://schemas.microsoft.com/office/drawing/2014/main" id="{B4D3BAA0-AF2A-87F8-EA08-E833B8E469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8CC3FBD-740A-F4EB-AC0D-5DDA5A2F71D1}"/>
              </a:ext>
            </a:extLst>
          </p:cNvPr>
          <p:cNvSpPr txBox="1"/>
          <p:nvPr/>
        </p:nvSpPr>
        <p:spPr>
          <a:xfrm>
            <a:off x="491521" y="562021"/>
            <a:ext cx="2743200" cy="249299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Segoe UI"/>
                <a:ea typeface="+mn-ea"/>
                <a:cs typeface="Segoe UI"/>
              </a:rPr>
              <a:t>Ruta 610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a:rPr>
              <a:t>Ruta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nueva</a:t>
            </a:r>
            <a:endParaRPr kumimoji="0" lang="en-US" sz="1600" b="0" i="0" u="none" strike="noStrike" kern="1200" cap="none" spc="0" normalizeH="0" baseline="0" noProof="0" dirty="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circular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ambas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direcciones</a:t>
            </a:r>
            <a:endParaRPr kumimoji="0" lang="en-US" sz="1600" b="0" i="0" u="none" strike="noStrike" kern="1200" cap="none" spc="0" normalizeH="0" baseline="0" noProof="0" dirty="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cada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30 minutes de lunes a Viernes</a:t>
            </a:r>
            <a:r>
              <a:rPr lang="en-US" sz="1600" dirty="0">
                <a:solidFill>
                  <a:prstClr val="black"/>
                </a:solidFill>
                <a:latin typeface="Segoe UI"/>
                <a:cs typeface="Segoe UI"/>
              </a:rPr>
              <a:t>, </a:t>
            </a:r>
            <a:r>
              <a:rPr lang="en-US" sz="1600" dirty="0" err="1">
                <a:solidFill>
                  <a:prstClr val="black"/>
                </a:solidFill>
                <a:latin typeface="Segoe UI"/>
                <a:cs typeface="Segoe UI"/>
              </a:rPr>
              <a:t>cada</a:t>
            </a:r>
            <a:r>
              <a:rPr lang="en-US" sz="1600" dirty="0">
                <a:solidFill>
                  <a:prstClr val="black"/>
                </a:solidFill>
                <a:latin typeface="Segoe UI"/>
                <a:cs typeface="Segoe UI"/>
              </a:rPr>
              <a:t> 60 </a:t>
            </a:r>
            <a:r>
              <a:rPr lang="en-US" sz="1600" dirty="0" err="1">
                <a:solidFill>
                  <a:prstClr val="black"/>
                </a:solidFill>
                <a:latin typeface="Segoe UI"/>
                <a:cs typeface="Segoe UI"/>
              </a:rPr>
              <a:t>minutos</a:t>
            </a:r>
            <a:r>
              <a:rPr lang="en-US" sz="1600" dirty="0">
                <a:solidFill>
                  <a:prstClr val="black"/>
                </a:solidFill>
                <a:latin typeface="Segoe UI"/>
                <a:cs typeface="Segoe UI"/>
              </a:rPr>
              <a:t> </a:t>
            </a:r>
            <a:r>
              <a:rPr lang="en-US" sz="1600" dirty="0" err="1">
                <a:solidFill>
                  <a:prstClr val="black"/>
                </a:solidFill>
                <a:latin typeface="Segoe UI"/>
                <a:cs typeface="Segoe UI"/>
              </a:rPr>
              <a:t>los</a:t>
            </a:r>
            <a:r>
              <a:rPr lang="en-US" sz="1600" dirty="0">
                <a:solidFill>
                  <a:prstClr val="black"/>
                </a:solidFill>
                <a:latin typeface="Segoe UI"/>
                <a:cs typeface="Segoe UI"/>
              </a:rPr>
              <a:t> </a:t>
            </a:r>
            <a:r>
              <a:rPr lang="en-US" sz="1600" dirty="0" err="1">
                <a:solidFill>
                  <a:prstClr val="black"/>
                </a:solidFill>
                <a:latin typeface="Segoe UI"/>
                <a:cs typeface="Segoe UI"/>
              </a:rPr>
              <a:t>sábados</a:t>
            </a:r>
            <a:endParaRPr kumimoji="0" lang="en-US" sz="1600" b="0" i="0" u="none" strike="noStrike" kern="1200" cap="none" spc="0" normalizeH="0" baseline="0" noProof="0" dirty="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partes de las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rutas</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612, 625</a:t>
            </a:r>
          </a:p>
        </p:txBody>
      </p:sp>
      <p:sp>
        <p:nvSpPr>
          <p:cNvPr id="9" name="TextBox 8">
            <a:extLst>
              <a:ext uri="{FF2B5EF4-FFF2-40B4-BE49-F238E27FC236}">
                <a16:creationId xmlns:a16="http://schemas.microsoft.com/office/drawing/2014/main" id="{1097751E-A5F4-828B-0211-C557A374A394}"/>
              </a:ext>
            </a:extLst>
          </p:cNvPr>
          <p:cNvSpPr txBox="1"/>
          <p:nvPr/>
        </p:nvSpPr>
        <p:spPr>
          <a:xfrm>
            <a:off x="8066048" y="4389144"/>
            <a:ext cx="10891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Dee Events Center</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32BEB0AB-15C8-FF2C-0575-6166BA20126D}"/>
              </a:ext>
            </a:extLst>
          </p:cNvPr>
          <p:cNvSpPr txBox="1"/>
          <p:nvPr/>
        </p:nvSpPr>
        <p:spPr>
          <a:xfrm>
            <a:off x="5186728" y="1302572"/>
            <a:ext cx="9367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400" b="0" i="0" u="none" strike="noStrike" kern="1200" cap="none" spc="0" normalizeH="0" baseline="0" noProof="0" dirty="0">
                <a:ln>
                  <a:noFill/>
                </a:ln>
                <a:solidFill>
                  <a:prstClr val="black"/>
                </a:solidFill>
                <a:effectLst/>
                <a:uLnTx/>
                <a:uFillTx/>
                <a:latin typeface="Segoe UI"/>
                <a:ea typeface="+mn-ea"/>
                <a:cs typeface="Segoe UI"/>
              </a:rPr>
              <a:t> Ogden</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50A534E-1793-BAA9-8F2B-CC993035393F}"/>
              </a:ext>
            </a:extLst>
          </p:cNvPr>
          <p:cNvSpPr txBox="1"/>
          <p:nvPr/>
        </p:nvSpPr>
        <p:spPr>
          <a:xfrm>
            <a:off x="5924344" y="5642924"/>
            <a:ext cx="936703"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Ogden Regional Hospital</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369DCF6A-B5B8-9B00-61E3-F36D42860995}"/>
              </a:ext>
            </a:extLst>
          </p:cNvPr>
          <p:cNvSpPr txBox="1"/>
          <p:nvPr/>
        </p:nvSpPr>
        <p:spPr>
          <a:xfrm rot="16200000">
            <a:off x="5402578" y="442886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300 W</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A581958E-CF06-DDF6-243E-A8B5E858BA6A}"/>
              </a:ext>
            </a:extLst>
          </p:cNvPr>
          <p:cNvSpPr txBox="1"/>
          <p:nvPr/>
        </p:nvSpPr>
        <p:spPr>
          <a:xfrm>
            <a:off x="6599959" y="500271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5000 S</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DC47FA5A-A413-2C2E-4B4D-6A1B1E3B83CE}"/>
              </a:ext>
            </a:extLst>
          </p:cNvPr>
          <p:cNvSpPr txBox="1"/>
          <p:nvPr/>
        </p:nvSpPr>
        <p:spPr>
          <a:xfrm>
            <a:off x="6599959" y="13320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12th St</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A73D425D-D2D3-7B48-088B-2F7230F0DAFE}"/>
              </a:ext>
            </a:extLst>
          </p:cNvPr>
          <p:cNvSpPr txBox="1"/>
          <p:nvPr/>
        </p:nvSpPr>
        <p:spPr>
          <a:xfrm>
            <a:off x="6228103" y="551981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5350 S</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CE2B075A-6433-125F-7D8F-C35C6A0A199B}"/>
              </a:ext>
            </a:extLst>
          </p:cNvPr>
          <p:cNvSpPr txBox="1"/>
          <p:nvPr/>
        </p:nvSpPr>
        <p:spPr>
          <a:xfrm rot="16200000">
            <a:off x="6298354" y="564292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Adams Ave Pkwy</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AD388DAF-7281-7274-C3BE-F844F733DDFC}"/>
              </a:ext>
            </a:extLst>
          </p:cNvPr>
          <p:cNvSpPr txBox="1"/>
          <p:nvPr/>
        </p:nvSpPr>
        <p:spPr>
          <a:xfrm rot="18783176">
            <a:off x="5402577" y="381582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Riverdale Rd</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49D91E40-1E96-B393-E268-AAF5BAA23FEA}"/>
              </a:ext>
            </a:extLst>
          </p:cNvPr>
          <p:cNvSpPr txBox="1"/>
          <p:nvPr/>
        </p:nvSpPr>
        <p:spPr>
          <a:xfrm rot="18783176">
            <a:off x="7516851" y="625847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Ridgeline Dr</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7027F69B-1F38-2B95-9B79-23F215CBE140}"/>
              </a:ext>
            </a:extLst>
          </p:cNvPr>
          <p:cNvSpPr txBox="1"/>
          <p:nvPr/>
        </p:nvSpPr>
        <p:spPr>
          <a:xfrm>
            <a:off x="8056756" y="654351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Calibri"/>
                <a:ea typeface="+mn-ea"/>
                <a:cs typeface="Calibri"/>
              </a:rPr>
              <a:t>Skyline Dr</a:t>
            </a:r>
            <a:endParaRPr kumimoji="0" lang="en-US" sz="1800" b="0" i="0" u="none" strike="noStrike" kern="1200" cap="none" spc="0" normalizeH="0" baseline="0" noProof="0">
              <a:ln>
                <a:noFill/>
              </a:ln>
              <a:solidFill>
                <a:srgbClr val="E7E6E6">
                  <a:lumMod val="76000"/>
                </a:srgbClr>
              </a:solidFill>
              <a:effectLst/>
              <a:uLnTx/>
              <a:uFillTx/>
              <a:latin typeface="Segoe UI"/>
              <a:ea typeface="+mn-ea"/>
              <a:cs typeface="+mn-cs"/>
            </a:endParaRPr>
          </a:p>
        </p:txBody>
      </p:sp>
    </p:spTree>
    <p:extLst>
      <p:ext uri="{BB962C8B-B14F-4D97-AF65-F5344CB8AC3E}">
        <p14:creationId xmlns:p14="http://schemas.microsoft.com/office/powerpoint/2010/main" val="29741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877F89-0147-CA0B-47A8-E4ECB5B4942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pic>
        <p:nvPicPr>
          <p:cNvPr id="7" name="Picture 6" descr="A map of a city&#10;&#10;Description automatically generated">
            <a:extLst>
              <a:ext uri="{FF2B5EF4-FFF2-40B4-BE49-F238E27FC236}">
                <a16:creationId xmlns:a16="http://schemas.microsoft.com/office/drawing/2014/main" id="{CD9E7F14-8026-1FAE-A53E-48B6FAEAB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49F256AE-7D34-2393-8CB6-861040F2BE79}"/>
              </a:ext>
            </a:extLst>
          </p:cNvPr>
          <p:cNvSpPr txBox="1"/>
          <p:nvPr/>
        </p:nvSpPr>
        <p:spPr>
          <a:xfrm>
            <a:off x="491521" y="562021"/>
            <a:ext cx="2743200" cy="372409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Segoe UI"/>
                <a:ea typeface="+mn-ea"/>
                <a:cs typeface="Segoe UI"/>
              </a:rPr>
              <a:t>Ruta 612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Desviada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para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servir</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Ogden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tranvía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601)</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Extendida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para server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Pleasant View</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North Ogden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por</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UTA On Demand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a:rPr>
              <a:t>Ruta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simplificada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Washington Terrace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parte</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por</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610)</a:t>
            </a:r>
          </a:p>
        </p:txBody>
      </p:sp>
      <p:sp>
        <p:nvSpPr>
          <p:cNvPr id="9" name="TextBox 8">
            <a:extLst>
              <a:ext uri="{FF2B5EF4-FFF2-40B4-BE49-F238E27FC236}">
                <a16:creationId xmlns:a16="http://schemas.microsoft.com/office/drawing/2014/main" id="{D36CCFBC-0446-E213-4689-B1854F133C24}"/>
              </a:ext>
            </a:extLst>
          </p:cNvPr>
          <p:cNvSpPr txBox="1"/>
          <p:nvPr/>
        </p:nvSpPr>
        <p:spPr>
          <a:xfrm>
            <a:off x="5542305" y="3778286"/>
            <a:ext cx="75791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Ogden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89C3D306-52A1-59BF-6B71-865A34F465E9}"/>
              </a:ext>
            </a:extLst>
          </p:cNvPr>
          <p:cNvSpPr txBox="1"/>
          <p:nvPr/>
        </p:nvSpPr>
        <p:spPr>
          <a:xfrm>
            <a:off x="4233672" y="1365923"/>
            <a:ext cx="130863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400" b="0" i="0" u="none" strike="noStrike" kern="1200" cap="none" spc="0" normalizeH="0" baseline="0" noProof="0" dirty="0">
                <a:ln>
                  <a:noFill/>
                </a:ln>
                <a:solidFill>
                  <a:prstClr val="black"/>
                </a:solidFill>
                <a:effectLst/>
                <a:uLnTx/>
                <a:uFillTx/>
                <a:latin typeface="Segoe UI"/>
                <a:ea typeface="+mn-ea"/>
                <a:cs typeface="Segoe UI"/>
              </a:rPr>
              <a:t> Pleasant View</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23600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C00F50E-A9A5-FD74-B85E-A6CE9CD8D78D}"/>
              </a:ext>
            </a:extLst>
          </p:cNvPr>
          <p:cNvPicPr>
            <a:picLocks noGrp="1" noChangeAspect="1"/>
          </p:cNvPicPr>
          <p:nvPr>
            <p:ph sz="half" idx="1"/>
          </p:nvPr>
        </p:nvPicPr>
        <p:blipFill>
          <a:blip r:embed="rId2"/>
          <a:stretch>
            <a:fillRect/>
          </a:stretch>
        </p:blipFill>
        <p:spPr>
          <a:xfrm>
            <a:off x="902070" y="1465644"/>
            <a:ext cx="5181600" cy="3727691"/>
          </a:xfrm>
        </p:spPr>
      </p:pic>
      <p:pic>
        <p:nvPicPr>
          <p:cNvPr id="9" name="Content Placeholder 8">
            <a:extLst>
              <a:ext uri="{FF2B5EF4-FFF2-40B4-BE49-F238E27FC236}">
                <a16:creationId xmlns:a16="http://schemas.microsoft.com/office/drawing/2014/main" id="{7B0F8F71-F900-308E-DD3B-C00210277AA3}"/>
              </a:ext>
            </a:extLst>
          </p:cNvPr>
          <p:cNvPicPr>
            <a:picLocks noGrp="1" noChangeAspect="1"/>
          </p:cNvPicPr>
          <p:nvPr>
            <p:ph sz="half" idx="2"/>
          </p:nvPr>
        </p:nvPicPr>
        <p:blipFill>
          <a:blip r:embed="rId3"/>
          <a:stretch>
            <a:fillRect/>
          </a:stretch>
        </p:blipFill>
        <p:spPr>
          <a:xfrm>
            <a:off x="6299940" y="1153821"/>
            <a:ext cx="5053860" cy="4351338"/>
          </a:xfrm>
        </p:spPr>
      </p:pic>
      <p:sp>
        <p:nvSpPr>
          <p:cNvPr id="5" name="Slide Number Placeholder 4">
            <a:extLst>
              <a:ext uri="{FF2B5EF4-FFF2-40B4-BE49-F238E27FC236}">
                <a16:creationId xmlns:a16="http://schemas.microsoft.com/office/drawing/2014/main" id="{97C51622-A6DD-DB7B-3DB4-7A1CC2DF2EF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A25913C0-FBEE-975A-C86D-0C6519A0E4DE}"/>
              </a:ext>
            </a:extLst>
          </p:cNvPr>
          <p:cNvSpPr txBox="1"/>
          <p:nvPr/>
        </p:nvSpPr>
        <p:spPr>
          <a:xfrm>
            <a:off x="343351" y="4636009"/>
            <a:ext cx="1613466" cy="369332"/>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Segoe UI"/>
                <a:ea typeface="+mn-ea"/>
                <a:cs typeface="Segoe UI"/>
              </a:rPr>
              <a:t>North Weber</a:t>
            </a:r>
            <a:endParaRPr kumimoji="0" lang="en-US" sz="1800" b="0" i="0" u="none" strike="noStrike" kern="1200" cap="none" spc="0" normalizeH="0" baseline="0" noProof="0">
              <a:ln>
                <a:noFill/>
              </a:ln>
              <a:solidFill>
                <a:prstClr val="black"/>
              </a:solidFill>
              <a:effectLst/>
              <a:uLnTx/>
              <a:uFillTx/>
              <a:latin typeface="Segoe UI"/>
              <a:ea typeface="+mn-ea"/>
              <a:cs typeface="Segoe UI"/>
            </a:endParaRPr>
          </a:p>
        </p:txBody>
      </p:sp>
      <p:sp>
        <p:nvSpPr>
          <p:cNvPr id="11" name="TextBox 10">
            <a:extLst>
              <a:ext uri="{FF2B5EF4-FFF2-40B4-BE49-F238E27FC236}">
                <a16:creationId xmlns:a16="http://schemas.microsoft.com/office/drawing/2014/main" id="{40D99D65-194E-682D-5025-5295CB657258}"/>
              </a:ext>
            </a:extLst>
          </p:cNvPr>
          <p:cNvSpPr txBox="1"/>
          <p:nvPr/>
        </p:nvSpPr>
        <p:spPr>
          <a:xfrm>
            <a:off x="8610600" y="2237233"/>
            <a:ext cx="1613466"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Segoe UI"/>
                <a:ea typeface="+mn-ea"/>
                <a:cs typeface="Segoe UI"/>
              </a:rPr>
              <a:t>Washington Terrace</a:t>
            </a:r>
            <a:endParaRPr kumimoji="0" lang="en-US" sz="1800" b="0" i="0" u="none" strike="noStrike" kern="1200" cap="none" spc="0" normalizeH="0" baseline="0" noProof="0">
              <a:ln>
                <a:noFill/>
              </a:ln>
              <a:solidFill>
                <a:prstClr val="black"/>
              </a:solidFill>
              <a:effectLst/>
              <a:uLnTx/>
              <a:uFillTx/>
              <a:latin typeface="Segoe UI"/>
              <a:ea typeface="+mn-ea"/>
              <a:cs typeface="Segoe UI"/>
            </a:endParaRPr>
          </a:p>
        </p:txBody>
      </p:sp>
      <p:sp>
        <p:nvSpPr>
          <p:cNvPr id="12" name="TextBox 11">
            <a:extLst>
              <a:ext uri="{FF2B5EF4-FFF2-40B4-BE49-F238E27FC236}">
                <a16:creationId xmlns:a16="http://schemas.microsoft.com/office/drawing/2014/main" id="{7D89796C-1D41-0037-7915-F5138775CD19}"/>
              </a:ext>
            </a:extLst>
          </p:cNvPr>
          <p:cNvSpPr txBox="1"/>
          <p:nvPr/>
        </p:nvSpPr>
        <p:spPr>
          <a:xfrm>
            <a:off x="3492870" y="367272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2700 N</a:t>
            </a:r>
          </a:p>
        </p:txBody>
      </p:sp>
      <p:sp>
        <p:nvSpPr>
          <p:cNvPr id="13" name="TextBox 12">
            <a:extLst>
              <a:ext uri="{FF2B5EF4-FFF2-40B4-BE49-F238E27FC236}">
                <a16:creationId xmlns:a16="http://schemas.microsoft.com/office/drawing/2014/main" id="{E5F8059F-30AF-D76F-AAA8-8BAF44547E2F}"/>
              </a:ext>
            </a:extLst>
          </p:cNvPr>
          <p:cNvSpPr txBox="1"/>
          <p:nvPr/>
        </p:nvSpPr>
        <p:spPr>
          <a:xfrm>
            <a:off x="4544213" y="29481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3100 N</a:t>
            </a:r>
          </a:p>
        </p:txBody>
      </p:sp>
      <p:sp>
        <p:nvSpPr>
          <p:cNvPr id="14" name="TextBox 13">
            <a:extLst>
              <a:ext uri="{FF2B5EF4-FFF2-40B4-BE49-F238E27FC236}">
                <a16:creationId xmlns:a16="http://schemas.microsoft.com/office/drawing/2014/main" id="{62269EE5-7EAE-E07C-9819-CBF4593A5590}"/>
              </a:ext>
            </a:extLst>
          </p:cNvPr>
          <p:cNvSpPr txBox="1"/>
          <p:nvPr/>
        </p:nvSpPr>
        <p:spPr>
          <a:xfrm rot="16200000">
            <a:off x="4806341" y="31005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1050 E</a:t>
            </a:r>
          </a:p>
        </p:txBody>
      </p:sp>
      <p:sp>
        <p:nvSpPr>
          <p:cNvPr id="15" name="TextBox 14">
            <a:extLst>
              <a:ext uri="{FF2B5EF4-FFF2-40B4-BE49-F238E27FC236}">
                <a16:creationId xmlns:a16="http://schemas.microsoft.com/office/drawing/2014/main" id="{DAC3B947-B86B-41C0-63AB-8ABB04FEA199}"/>
              </a:ext>
            </a:extLst>
          </p:cNvPr>
          <p:cNvSpPr txBox="1"/>
          <p:nvPr/>
        </p:nvSpPr>
        <p:spPr>
          <a:xfrm rot="16200000">
            <a:off x="3715656" y="260028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450 E</a:t>
            </a:r>
          </a:p>
        </p:txBody>
      </p:sp>
      <p:sp>
        <p:nvSpPr>
          <p:cNvPr id="16" name="TextBox 15">
            <a:extLst>
              <a:ext uri="{FF2B5EF4-FFF2-40B4-BE49-F238E27FC236}">
                <a16:creationId xmlns:a16="http://schemas.microsoft.com/office/drawing/2014/main" id="{9CB16B5F-2695-CEC6-5857-C748FB51C346}"/>
              </a:ext>
            </a:extLst>
          </p:cNvPr>
          <p:cNvSpPr txBox="1"/>
          <p:nvPr/>
        </p:nvSpPr>
        <p:spPr>
          <a:xfrm rot="16200000">
            <a:off x="3502153" y="4399757"/>
            <a:ext cx="12078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Washington Blvd</a:t>
            </a:r>
          </a:p>
        </p:txBody>
      </p:sp>
      <p:sp>
        <p:nvSpPr>
          <p:cNvPr id="17" name="TextBox 16">
            <a:extLst>
              <a:ext uri="{FF2B5EF4-FFF2-40B4-BE49-F238E27FC236}">
                <a16:creationId xmlns:a16="http://schemas.microsoft.com/office/drawing/2014/main" id="{30A7993B-3FD5-2EC4-9F3D-DE15CD482BD4}"/>
              </a:ext>
            </a:extLst>
          </p:cNvPr>
          <p:cNvSpPr txBox="1"/>
          <p:nvPr/>
        </p:nvSpPr>
        <p:spPr>
          <a:xfrm>
            <a:off x="7071005" y="160707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Navy Way</a:t>
            </a:r>
          </a:p>
        </p:txBody>
      </p:sp>
      <p:sp>
        <p:nvSpPr>
          <p:cNvPr id="18" name="TextBox 17">
            <a:extLst>
              <a:ext uri="{FF2B5EF4-FFF2-40B4-BE49-F238E27FC236}">
                <a16:creationId xmlns:a16="http://schemas.microsoft.com/office/drawing/2014/main" id="{98343B9F-95C4-B5A4-17D7-090342C2B820}"/>
              </a:ext>
            </a:extLst>
          </p:cNvPr>
          <p:cNvSpPr txBox="1"/>
          <p:nvPr/>
        </p:nvSpPr>
        <p:spPr>
          <a:xfrm>
            <a:off x="6690914" y="25603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5000 S</a:t>
            </a:r>
          </a:p>
        </p:txBody>
      </p:sp>
      <p:sp>
        <p:nvSpPr>
          <p:cNvPr id="19" name="TextBox 18">
            <a:extLst>
              <a:ext uri="{FF2B5EF4-FFF2-40B4-BE49-F238E27FC236}">
                <a16:creationId xmlns:a16="http://schemas.microsoft.com/office/drawing/2014/main" id="{2203D485-672B-6FE7-5FC0-90F01BB3F72E}"/>
              </a:ext>
            </a:extLst>
          </p:cNvPr>
          <p:cNvSpPr txBox="1"/>
          <p:nvPr/>
        </p:nvSpPr>
        <p:spPr>
          <a:xfrm rot="16200000">
            <a:off x="6093191" y="153454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300 W</a:t>
            </a:r>
          </a:p>
        </p:txBody>
      </p:sp>
      <p:sp>
        <p:nvSpPr>
          <p:cNvPr id="20" name="TextBox 19">
            <a:extLst>
              <a:ext uri="{FF2B5EF4-FFF2-40B4-BE49-F238E27FC236}">
                <a16:creationId xmlns:a16="http://schemas.microsoft.com/office/drawing/2014/main" id="{7FC2A47F-0C04-24BC-BA0A-4AACD2FC4293}"/>
              </a:ext>
            </a:extLst>
          </p:cNvPr>
          <p:cNvSpPr txBox="1"/>
          <p:nvPr/>
        </p:nvSpPr>
        <p:spPr>
          <a:xfrm rot="16200000">
            <a:off x="8156701" y="3876547"/>
            <a:ext cx="1340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Adams Ave Pkwy</a:t>
            </a:r>
          </a:p>
        </p:txBody>
      </p:sp>
      <p:sp>
        <p:nvSpPr>
          <p:cNvPr id="21" name="TextBox 20">
            <a:extLst>
              <a:ext uri="{FF2B5EF4-FFF2-40B4-BE49-F238E27FC236}">
                <a16:creationId xmlns:a16="http://schemas.microsoft.com/office/drawing/2014/main" id="{7B388944-C7D8-8F75-6976-F5897B853AB6}"/>
              </a:ext>
            </a:extLst>
          </p:cNvPr>
          <p:cNvSpPr txBox="1"/>
          <p:nvPr/>
        </p:nvSpPr>
        <p:spPr>
          <a:xfrm>
            <a:off x="1095463" y="3067879"/>
            <a:ext cx="135057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400" b="0" i="0" u="none" strike="noStrike" kern="1200" cap="none" spc="0" normalizeH="0" baseline="0" noProof="0" dirty="0">
                <a:ln>
                  <a:noFill/>
                </a:ln>
                <a:solidFill>
                  <a:prstClr val="black"/>
                </a:solidFill>
                <a:effectLst/>
                <a:uLnTx/>
                <a:uFillTx/>
                <a:latin typeface="Segoe UI"/>
                <a:ea typeface="+mn-ea"/>
                <a:cs typeface="Segoe UI"/>
              </a:rPr>
              <a:t> Pleasant View</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01300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with green lines&#10;&#10;Description automatically generated">
            <a:extLst>
              <a:ext uri="{FF2B5EF4-FFF2-40B4-BE49-F238E27FC236}">
                <a16:creationId xmlns:a16="http://schemas.microsoft.com/office/drawing/2014/main" id="{F9451411-73D0-94E5-5CFA-B5503905938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55411" y="615821"/>
            <a:ext cx="8481178" cy="5170086"/>
          </a:xfrm>
        </p:spPr>
      </p:pic>
      <p:sp>
        <p:nvSpPr>
          <p:cNvPr id="5" name="Slide Number Placeholder 4">
            <a:extLst>
              <a:ext uri="{FF2B5EF4-FFF2-40B4-BE49-F238E27FC236}">
                <a16:creationId xmlns:a16="http://schemas.microsoft.com/office/drawing/2014/main" id="{35659C98-B87A-7C9E-277F-D0AAD4C24E0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E10D634-B6D8-A03D-6E8E-19AC15A2D514}"/>
              </a:ext>
            </a:extLst>
          </p:cNvPr>
          <p:cNvSpPr txBox="1"/>
          <p:nvPr/>
        </p:nvSpPr>
        <p:spPr>
          <a:xfrm>
            <a:off x="7037832" y="2782669"/>
            <a:ext cx="1347216"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Segoe UI"/>
                <a:ea typeface="+mn-ea"/>
                <a:cs typeface="Segoe UI"/>
              </a:rPr>
              <a:t>Centro de Ogden</a:t>
            </a:r>
            <a:endParaRPr kumimoji="0" lang="en-US" sz="1800" b="0" i="0" u="none" strike="noStrike" kern="1200" cap="none" spc="0" normalizeH="0" baseline="0" noProof="0" dirty="0">
              <a:ln>
                <a:noFill/>
              </a:ln>
              <a:solidFill>
                <a:prstClr val="black"/>
              </a:solidFill>
              <a:effectLst/>
              <a:uLnTx/>
              <a:uFillTx/>
              <a:latin typeface="Segoe UI"/>
              <a:ea typeface="+mn-ea"/>
              <a:cs typeface="Segoe UI"/>
            </a:endParaRPr>
          </a:p>
        </p:txBody>
      </p:sp>
    </p:spTree>
    <p:extLst>
      <p:ext uri="{BB962C8B-B14F-4D97-AF65-F5344CB8AC3E}">
        <p14:creationId xmlns:p14="http://schemas.microsoft.com/office/powerpoint/2010/main" val="1670373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1CDB17-603C-FF9A-0CD4-D4CA103CD9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pic>
        <p:nvPicPr>
          <p:cNvPr id="7" name="Picture 6" descr="A map of a city&#10;&#10;Description automatically generated">
            <a:extLst>
              <a:ext uri="{FF2B5EF4-FFF2-40B4-BE49-F238E27FC236}">
                <a16:creationId xmlns:a16="http://schemas.microsoft.com/office/drawing/2014/main" id="{54C100CA-47DB-F46D-4724-A4A08F3C3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7E7E8A83-A493-8934-8A36-3BDA1E3985CE}"/>
              </a:ext>
            </a:extLst>
          </p:cNvPr>
          <p:cNvSpPr txBox="1"/>
          <p:nvPr/>
        </p:nvSpPr>
        <p:spPr>
          <a:xfrm>
            <a:off x="6630441" y="6198255"/>
            <a:ext cx="75791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Ogden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TextBox 8">
            <a:extLst>
              <a:ext uri="{FF2B5EF4-FFF2-40B4-BE49-F238E27FC236}">
                <a16:creationId xmlns:a16="http://schemas.microsoft.com/office/drawing/2014/main" id="{D6F94D1F-6453-7D53-72BE-680DF849F4A2}"/>
              </a:ext>
            </a:extLst>
          </p:cNvPr>
          <p:cNvSpPr txBox="1"/>
          <p:nvPr/>
        </p:nvSpPr>
        <p:spPr>
          <a:xfrm>
            <a:off x="4828032" y="4759599"/>
            <a:ext cx="116738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Pleasant View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17487DD4-C3E9-204F-4B6E-1A1A814181E4}"/>
              </a:ext>
            </a:extLst>
          </p:cNvPr>
          <p:cNvSpPr txBox="1"/>
          <p:nvPr/>
        </p:nvSpPr>
        <p:spPr>
          <a:xfrm>
            <a:off x="491521" y="562021"/>
            <a:ext cx="2743200" cy="2985433"/>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Segoe UI"/>
                <a:ea typeface="+mn-ea"/>
                <a:cs typeface="Segoe UI"/>
              </a:rPr>
              <a:t>Ruta 630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a:rPr>
              <a:t>Ruta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simplificada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Brigham City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por</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on-demand)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Frecuencia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de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ampliada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hasta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cada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30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minutos</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de lunes 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viernes</a:t>
            </a:r>
            <a:endParaRPr lang="en-US" sz="1600" dirty="0">
              <a:solidFill>
                <a:prstClr val="black"/>
              </a:solidFill>
              <a:latin typeface="Segoe UI"/>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comienza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hasta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Pleasant View</a:t>
            </a:r>
          </a:p>
        </p:txBody>
      </p:sp>
    </p:spTree>
    <p:extLst>
      <p:ext uri="{BB962C8B-B14F-4D97-AF65-F5344CB8AC3E}">
        <p14:creationId xmlns:p14="http://schemas.microsoft.com/office/powerpoint/2010/main" val="2967811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2C2FD6-23BE-696D-D2B0-3C9A0C525B36}"/>
              </a:ext>
            </a:extLst>
          </p:cNvPr>
          <p:cNvPicPr>
            <a:picLocks noGrp="1" noChangeAspect="1"/>
          </p:cNvPicPr>
          <p:nvPr>
            <p:ph sz="half" idx="1"/>
          </p:nvPr>
        </p:nvPicPr>
        <p:blipFill>
          <a:blip r:embed="rId2"/>
          <a:stretch>
            <a:fillRect/>
          </a:stretch>
        </p:blipFill>
        <p:spPr>
          <a:xfrm>
            <a:off x="1300119" y="1825625"/>
            <a:ext cx="4257761" cy="4351338"/>
          </a:xfrm>
        </p:spPr>
      </p:pic>
      <p:pic>
        <p:nvPicPr>
          <p:cNvPr id="9" name="Content Placeholder 8">
            <a:extLst>
              <a:ext uri="{FF2B5EF4-FFF2-40B4-BE49-F238E27FC236}">
                <a16:creationId xmlns:a16="http://schemas.microsoft.com/office/drawing/2014/main" id="{921CC825-7D4C-8CF6-5E4D-6448D87948DB}"/>
              </a:ext>
            </a:extLst>
          </p:cNvPr>
          <p:cNvPicPr>
            <a:picLocks noGrp="1" noChangeAspect="1"/>
          </p:cNvPicPr>
          <p:nvPr>
            <p:ph sz="half" idx="2"/>
          </p:nvPr>
        </p:nvPicPr>
        <p:blipFill>
          <a:blip r:embed="rId3"/>
          <a:stretch>
            <a:fillRect/>
          </a:stretch>
        </p:blipFill>
        <p:spPr>
          <a:xfrm>
            <a:off x="7210208" y="2429449"/>
            <a:ext cx="3105583" cy="3143689"/>
          </a:xfrm>
        </p:spPr>
      </p:pic>
      <p:sp>
        <p:nvSpPr>
          <p:cNvPr id="5" name="Slide Number Placeholder 4">
            <a:extLst>
              <a:ext uri="{FF2B5EF4-FFF2-40B4-BE49-F238E27FC236}">
                <a16:creationId xmlns:a16="http://schemas.microsoft.com/office/drawing/2014/main" id="{47F0E26F-63FE-5671-9E09-1B1E542946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035EF866-2B4D-6407-78D9-6BE68E6BE922}"/>
              </a:ext>
            </a:extLst>
          </p:cNvPr>
          <p:cNvSpPr txBox="1"/>
          <p:nvPr/>
        </p:nvSpPr>
        <p:spPr>
          <a:xfrm>
            <a:off x="3392423" y="264644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700 N</a:t>
            </a:r>
          </a:p>
        </p:txBody>
      </p:sp>
      <p:sp>
        <p:nvSpPr>
          <p:cNvPr id="12" name="TextBox 11">
            <a:extLst>
              <a:ext uri="{FF2B5EF4-FFF2-40B4-BE49-F238E27FC236}">
                <a16:creationId xmlns:a16="http://schemas.microsoft.com/office/drawing/2014/main" id="{3767C5FC-AFEF-AEE6-D110-46F34E033A1C}"/>
              </a:ext>
            </a:extLst>
          </p:cNvPr>
          <p:cNvSpPr txBox="1"/>
          <p:nvPr/>
        </p:nvSpPr>
        <p:spPr>
          <a:xfrm rot="17984100">
            <a:off x="2966336" y="499340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Medical Dr</a:t>
            </a:r>
          </a:p>
        </p:txBody>
      </p:sp>
      <p:sp>
        <p:nvSpPr>
          <p:cNvPr id="13" name="TextBox 12">
            <a:extLst>
              <a:ext uri="{FF2B5EF4-FFF2-40B4-BE49-F238E27FC236}">
                <a16:creationId xmlns:a16="http://schemas.microsoft.com/office/drawing/2014/main" id="{F1B5017A-FA69-2F18-CB7A-88A6CD268496}"/>
              </a:ext>
            </a:extLst>
          </p:cNvPr>
          <p:cNvSpPr txBox="1"/>
          <p:nvPr/>
        </p:nvSpPr>
        <p:spPr>
          <a:xfrm rot="16200000">
            <a:off x="2495600" y="498523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800 W</a:t>
            </a:r>
          </a:p>
        </p:txBody>
      </p:sp>
      <p:sp>
        <p:nvSpPr>
          <p:cNvPr id="14" name="TextBox 13">
            <a:extLst>
              <a:ext uri="{FF2B5EF4-FFF2-40B4-BE49-F238E27FC236}">
                <a16:creationId xmlns:a16="http://schemas.microsoft.com/office/drawing/2014/main" id="{54D1BC30-3CFB-D482-3F48-37763C22965A}"/>
              </a:ext>
            </a:extLst>
          </p:cNvPr>
          <p:cNvSpPr txBox="1"/>
          <p:nvPr/>
        </p:nvSpPr>
        <p:spPr>
          <a:xfrm>
            <a:off x="2963884" y="500398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950 S</a:t>
            </a:r>
          </a:p>
        </p:txBody>
      </p:sp>
      <p:sp>
        <p:nvSpPr>
          <p:cNvPr id="15" name="TextBox 14">
            <a:extLst>
              <a:ext uri="{FF2B5EF4-FFF2-40B4-BE49-F238E27FC236}">
                <a16:creationId xmlns:a16="http://schemas.microsoft.com/office/drawing/2014/main" id="{B229A583-33A9-25DA-E9ED-21547707F201}"/>
              </a:ext>
            </a:extLst>
          </p:cNvPr>
          <p:cNvSpPr txBox="1"/>
          <p:nvPr/>
        </p:nvSpPr>
        <p:spPr>
          <a:xfrm rot="16200000">
            <a:off x="2942548" y="536669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350 W</a:t>
            </a:r>
          </a:p>
        </p:txBody>
      </p:sp>
      <p:sp>
        <p:nvSpPr>
          <p:cNvPr id="16" name="TextBox 15">
            <a:extLst>
              <a:ext uri="{FF2B5EF4-FFF2-40B4-BE49-F238E27FC236}">
                <a16:creationId xmlns:a16="http://schemas.microsoft.com/office/drawing/2014/main" id="{783C03CA-E965-A8C1-276A-A8B3C58AB310}"/>
              </a:ext>
            </a:extLst>
          </p:cNvPr>
          <p:cNvSpPr txBox="1"/>
          <p:nvPr/>
        </p:nvSpPr>
        <p:spPr>
          <a:xfrm>
            <a:off x="2835354" y="563771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1200 S</a:t>
            </a:r>
          </a:p>
        </p:txBody>
      </p:sp>
      <p:sp>
        <p:nvSpPr>
          <p:cNvPr id="17" name="TextBox 16">
            <a:extLst>
              <a:ext uri="{FF2B5EF4-FFF2-40B4-BE49-F238E27FC236}">
                <a16:creationId xmlns:a16="http://schemas.microsoft.com/office/drawing/2014/main" id="{8F586A54-A01B-AFEF-E58F-D3AFF90E5BC6}"/>
              </a:ext>
            </a:extLst>
          </p:cNvPr>
          <p:cNvSpPr txBox="1"/>
          <p:nvPr/>
        </p:nvSpPr>
        <p:spPr>
          <a:xfrm>
            <a:off x="3724200" y="537966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1100 S</a:t>
            </a:r>
          </a:p>
        </p:txBody>
      </p:sp>
      <p:sp>
        <p:nvSpPr>
          <p:cNvPr id="18" name="TextBox 17">
            <a:extLst>
              <a:ext uri="{FF2B5EF4-FFF2-40B4-BE49-F238E27FC236}">
                <a16:creationId xmlns:a16="http://schemas.microsoft.com/office/drawing/2014/main" id="{2245A008-9E06-C467-881C-C25F7357C9C6}"/>
              </a:ext>
            </a:extLst>
          </p:cNvPr>
          <p:cNvSpPr txBox="1"/>
          <p:nvPr/>
        </p:nvSpPr>
        <p:spPr>
          <a:xfrm>
            <a:off x="6949440" y="3616599"/>
            <a:ext cx="1286257"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400" b="0" i="0" u="none" strike="noStrike" kern="1200" cap="none" spc="0" normalizeH="0" baseline="0" noProof="0" dirty="0">
                <a:ln>
                  <a:noFill/>
                </a:ln>
                <a:solidFill>
                  <a:prstClr val="black"/>
                </a:solidFill>
                <a:effectLst/>
                <a:uLnTx/>
                <a:uFillTx/>
                <a:latin typeface="Segoe UI"/>
                <a:ea typeface="+mn-ea"/>
                <a:cs typeface="Segoe UI"/>
              </a:rPr>
              <a:t> Pleasant View</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832815CE-C32F-F2B0-F752-05FB71E30AE0}"/>
              </a:ext>
            </a:extLst>
          </p:cNvPr>
          <p:cNvSpPr txBox="1"/>
          <p:nvPr/>
        </p:nvSpPr>
        <p:spPr>
          <a:xfrm rot="16200000">
            <a:off x="3188769" y="41021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Main St</a:t>
            </a:r>
          </a:p>
        </p:txBody>
      </p:sp>
    </p:spTree>
    <p:extLst>
      <p:ext uri="{BB962C8B-B14F-4D97-AF65-F5344CB8AC3E}">
        <p14:creationId xmlns:p14="http://schemas.microsoft.com/office/powerpoint/2010/main" val="2337274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city&#10;&#10;Description automatically generated">
            <a:extLst>
              <a:ext uri="{FF2B5EF4-FFF2-40B4-BE49-F238E27FC236}">
                <a16:creationId xmlns:a16="http://schemas.microsoft.com/office/drawing/2014/main" id="{8221FE68-810D-1A46-4FED-1E29EE67EE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0957" y="0"/>
            <a:ext cx="11250086" cy="6858000"/>
          </a:xfrm>
        </p:spPr>
      </p:pic>
      <p:sp>
        <p:nvSpPr>
          <p:cNvPr id="5" name="Slide Number Placeholder 4">
            <a:extLst>
              <a:ext uri="{FF2B5EF4-FFF2-40B4-BE49-F238E27FC236}">
                <a16:creationId xmlns:a16="http://schemas.microsoft.com/office/drawing/2014/main" id="{7ACC587F-D81B-69BB-E2B2-8AFC5026F4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47DA206-8341-A636-82DB-17487CE2E324}"/>
              </a:ext>
            </a:extLst>
          </p:cNvPr>
          <p:cNvSpPr txBox="1"/>
          <p:nvPr/>
        </p:nvSpPr>
        <p:spPr>
          <a:xfrm>
            <a:off x="491521" y="562021"/>
            <a:ext cx="2743200"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Segoe UI"/>
                <a:ea typeface="+mn-ea"/>
                <a:cs typeface="Segoe UI"/>
              </a:rPr>
              <a:t>Ruta 640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Reducida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hasta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Roy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por</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645)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Extendida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hasta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Layton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628)</a:t>
            </a:r>
          </a:p>
        </p:txBody>
      </p:sp>
      <p:sp>
        <p:nvSpPr>
          <p:cNvPr id="9" name="TextBox 8">
            <a:extLst>
              <a:ext uri="{FF2B5EF4-FFF2-40B4-BE49-F238E27FC236}">
                <a16:creationId xmlns:a16="http://schemas.microsoft.com/office/drawing/2014/main" id="{958D5624-D994-1D15-8426-1C1E7FED37D4}"/>
              </a:ext>
            </a:extLst>
          </p:cNvPr>
          <p:cNvSpPr txBox="1"/>
          <p:nvPr/>
        </p:nvSpPr>
        <p:spPr>
          <a:xfrm>
            <a:off x="8163772" y="38404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Edvalson St</a:t>
            </a:r>
          </a:p>
        </p:txBody>
      </p:sp>
      <p:sp>
        <p:nvSpPr>
          <p:cNvPr id="10" name="TextBox 9">
            <a:extLst>
              <a:ext uri="{FF2B5EF4-FFF2-40B4-BE49-F238E27FC236}">
                <a16:creationId xmlns:a16="http://schemas.microsoft.com/office/drawing/2014/main" id="{CD365D73-182B-C882-D6A9-2DA2397E02BE}"/>
              </a:ext>
            </a:extLst>
          </p:cNvPr>
          <p:cNvSpPr txBox="1"/>
          <p:nvPr/>
        </p:nvSpPr>
        <p:spPr>
          <a:xfrm>
            <a:off x="7495145" y="28836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36th St</a:t>
            </a:r>
          </a:p>
        </p:txBody>
      </p:sp>
      <p:sp>
        <p:nvSpPr>
          <p:cNvPr id="11" name="TextBox 10">
            <a:extLst>
              <a:ext uri="{FF2B5EF4-FFF2-40B4-BE49-F238E27FC236}">
                <a16:creationId xmlns:a16="http://schemas.microsoft.com/office/drawing/2014/main" id="{B8E6CB1A-9A97-4ABD-C6DA-AE0A0A89CEB1}"/>
              </a:ext>
            </a:extLst>
          </p:cNvPr>
          <p:cNvSpPr txBox="1"/>
          <p:nvPr/>
        </p:nvSpPr>
        <p:spPr>
          <a:xfrm rot="16200000">
            <a:off x="6570819" y="7500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Wall Ave</a:t>
            </a:r>
          </a:p>
        </p:txBody>
      </p:sp>
      <p:sp>
        <p:nvSpPr>
          <p:cNvPr id="12" name="TextBox 11">
            <a:extLst>
              <a:ext uri="{FF2B5EF4-FFF2-40B4-BE49-F238E27FC236}">
                <a16:creationId xmlns:a16="http://schemas.microsoft.com/office/drawing/2014/main" id="{56958AB1-15F7-A1F7-0A64-7CCBCC72B21A}"/>
              </a:ext>
            </a:extLst>
          </p:cNvPr>
          <p:cNvSpPr txBox="1"/>
          <p:nvPr/>
        </p:nvSpPr>
        <p:spPr>
          <a:xfrm rot="18477789">
            <a:off x="6511045" y="89276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Riverdale Rd</a:t>
            </a:r>
          </a:p>
        </p:txBody>
      </p:sp>
      <p:sp>
        <p:nvSpPr>
          <p:cNvPr id="13" name="TextBox 12">
            <a:extLst>
              <a:ext uri="{FF2B5EF4-FFF2-40B4-BE49-F238E27FC236}">
                <a16:creationId xmlns:a16="http://schemas.microsoft.com/office/drawing/2014/main" id="{CCD781F4-4FAE-6CA7-3E64-20E03D51CDBE}"/>
              </a:ext>
            </a:extLst>
          </p:cNvPr>
          <p:cNvSpPr txBox="1"/>
          <p:nvPr/>
        </p:nvSpPr>
        <p:spPr>
          <a:xfrm>
            <a:off x="6021621" y="84299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4400 S</a:t>
            </a:r>
          </a:p>
        </p:txBody>
      </p:sp>
      <p:sp>
        <p:nvSpPr>
          <p:cNvPr id="14" name="TextBox 13">
            <a:extLst>
              <a:ext uri="{FF2B5EF4-FFF2-40B4-BE49-F238E27FC236}">
                <a16:creationId xmlns:a16="http://schemas.microsoft.com/office/drawing/2014/main" id="{A44227E5-0888-6F78-9F55-0E3DC533F6ED}"/>
              </a:ext>
            </a:extLst>
          </p:cNvPr>
          <p:cNvSpPr txBox="1"/>
          <p:nvPr/>
        </p:nvSpPr>
        <p:spPr>
          <a:xfrm rot="16200000">
            <a:off x="6195689" y="46864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700 W</a:t>
            </a:r>
          </a:p>
        </p:txBody>
      </p:sp>
      <p:sp>
        <p:nvSpPr>
          <p:cNvPr id="15" name="TextBox 14">
            <a:extLst>
              <a:ext uri="{FF2B5EF4-FFF2-40B4-BE49-F238E27FC236}">
                <a16:creationId xmlns:a16="http://schemas.microsoft.com/office/drawing/2014/main" id="{8ED5424B-C7EA-5835-9D42-A60FF48E8684}"/>
              </a:ext>
            </a:extLst>
          </p:cNvPr>
          <p:cNvSpPr txBox="1"/>
          <p:nvPr/>
        </p:nvSpPr>
        <p:spPr>
          <a:xfrm rot="16200000">
            <a:off x="5284859" y="85229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1900 W</a:t>
            </a:r>
          </a:p>
        </p:txBody>
      </p:sp>
      <p:sp>
        <p:nvSpPr>
          <p:cNvPr id="16" name="TextBox 15">
            <a:extLst>
              <a:ext uri="{FF2B5EF4-FFF2-40B4-BE49-F238E27FC236}">
                <a16:creationId xmlns:a16="http://schemas.microsoft.com/office/drawing/2014/main" id="{9682DDE4-B94C-0C48-70A0-B39D396A3A8B}"/>
              </a:ext>
            </a:extLst>
          </p:cNvPr>
          <p:cNvSpPr txBox="1"/>
          <p:nvPr/>
        </p:nvSpPr>
        <p:spPr>
          <a:xfrm>
            <a:off x="5161748" y="161421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5600 S</a:t>
            </a:r>
          </a:p>
        </p:txBody>
      </p:sp>
      <p:sp>
        <p:nvSpPr>
          <p:cNvPr id="17" name="TextBox 16">
            <a:extLst>
              <a:ext uri="{FF2B5EF4-FFF2-40B4-BE49-F238E27FC236}">
                <a16:creationId xmlns:a16="http://schemas.microsoft.com/office/drawing/2014/main" id="{31922998-C3D7-8859-0456-0FDE3E0E8538}"/>
              </a:ext>
            </a:extLst>
          </p:cNvPr>
          <p:cNvSpPr txBox="1"/>
          <p:nvPr/>
        </p:nvSpPr>
        <p:spPr>
          <a:xfrm rot="16200000">
            <a:off x="4228866" y="255880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2000 W</a:t>
            </a:r>
          </a:p>
        </p:txBody>
      </p:sp>
      <p:sp>
        <p:nvSpPr>
          <p:cNvPr id="18" name="TextBox 17">
            <a:extLst>
              <a:ext uri="{FF2B5EF4-FFF2-40B4-BE49-F238E27FC236}">
                <a16:creationId xmlns:a16="http://schemas.microsoft.com/office/drawing/2014/main" id="{8C995BFF-3B3F-B360-9528-40251FFA145B}"/>
              </a:ext>
            </a:extLst>
          </p:cNvPr>
          <p:cNvSpPr txBox="1"/>
          <p:nvPr/>
        </p:nvSpPr>
        <p:spPr>
          <a:xfrm rot="16200000">
            <a:off x="4215753" y="146040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3500 W</a:t>
            </a:r>
          </a:p>
        </p:txBody>
      </p:sp>
      <p:sp>
        <p:nvSpPr>
          <p:cNvPr id="19" name="TextBox 18">
            <a:extLst>
              <a:ext uri="{FF2B5EF4-FFF2-40B4-BE49-F238E27FC236}">
                <a16:creationId xmlns:a16="http://schemas.microsoft.com/office/drawing/2014/main" id="{5EDD7066-D5FF-57EE-5914-A9B84424920B}"/>
              </a:ext>
            </a:extLst>
          </p:cNvPr>
          <p:cNvSpPr txBox="1"/>
          <p:nvPr/>
        </p:nvSpPr>
        <p:spPr>
          <a:xfrm>
            <a:off x="5284858" y="445770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Antelope Dr</a:t>
            </a:r>
          </a:p>
        </p:txBody>
      </p:sp>
      <p:sp>
        <p:nvSpPr>
          <p:cNvPr id="20" name="TextBox 19">
            <a:extLst>
              <a:ext uri="{FF2B5EF4-FFF2-40B4-BE49-F238E27FC236}">
                <a16:creationId xmlns:a16="http://schemas.microsoft.com/office/drawing/2014/main" id="{AC8FEA6F-145F-71EC-929D-C6B6F38BD551}"/>
              </a:ext>
            </a:extLst>
          </p:cNvPr>
          <p:cNvSpPr txBox="1"/>
          <p:nvPr/>
        </p:nvSpPr>
        <p:spPr>
          <a:xfrm rot="2971733">
            <a:off x="6106206" y="423610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Main St</a:t>
            </a:r>
          </a:p>
        </p:txBody>
      </p:sp>
      <p:sp>
        <p:nvSpPr>
          <p:cNvPr id="21" name="TextBox 20">
            <a:extLst>
              <a:ext uri="{FF2B5EF4-FFF2-40B4-BE49-F238E27FC236}">
                <a16:creationId xmlns:a16="http://schemas.microsoft.com/office/drawing/2014/main" id="{790AD39E-FC75-3DD6-1D5A-CCB287D2CAC1}"/>
              </a:ext>
            </a:extLst>
          </p:cNvPr>
          <p:cNvSpPr txBox="1"/>
          <p:nvPr/>
        </p:nvSpPr>
        <p:spPr>
          <a:xfrm>
            <a:off x="6955726" y="374686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700 S/Hwy 193</a:t>
            </a:r>
          </a:p>
        </p:txBody>
      </p:sp>
      <p:sp>
        <p:nvSpPr>
          <p:cNvPr id="22" name="TextBox 21">
            <a:extLst>
              <a:ext uri="{FF2B5EF4-FFF2-40B4-BE49-F238E27FC236}">
                <a16:creationId xmlns:a16="http://schemas.microsoft.com/office/drawing/2014/main" id="{1D4CE8EE-9EC2-0B80-3A0E-BABC801F96DB}"/>
              </a:ext>
            </a:extLst>
          </p:cNvPr>
          <p:cNvSpPr txBox="1"/>
          <p:nvPr/>
        </p:nvSpPr>
        <p:spPr>
          <a:xfrm rot="16200000">
            <a:off x="6907513" y="4172952"/>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Hill Field Rd</a:t>
            </a:r>
          </a:p>
        </p:txBody>
      </p:sp>
      <p:sp>
        <p:nvSpPr>
          <p:cNvPr id="23" name="TextBox 22">
            <a:extLst>
              <a:ext uri="{FF2B5EF4-FFF2-40B4-BE49-F238E27FC236}">
                <a16:creationId xmlns:a16="http://schemas.microsoft.com/office/drawing/2014/main" id="{BE6172A4-49F8-2BF6-F5E2-2DAE4FD88681}"/>
              </a:ext>
            </a:extLst>
          </p:cNvPr>
          <p:cNvSpPr txBox="1"/>
          <p:nvPr/>
        </p:nvSpPr>
        <p:spPr>
          <a:xfrm rot="21422941">
            <a:off x="6242599" y="461739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Midtown Crossing</a:t>
            </a:r>
          </a:p>
        </p:txBody>
      </p:sp>
      <p:sp>
        <p:nvSpPr>
          <p:cNvPr id="24" name="TextBox 23">
            <a:extLst>
              <a:ext uri="{FF2B5EF4-FFF2-40B4-BE49-F238E27FC236}">
                <a16:creationId xmlns:a16="http://schemas.microsoft.com/office/drawing/2014/main" id="{2630D66B-A402-3B00-FC06-D8121C5F918F}"/>
              </a:ext>
            </a:extLst>
          </p:cNvPr>
          <p:cNvSpPr txBox="1"/>
          <p:nvPr/>
        </p:nvSpPr>
        <p:spPr>
          <a:xfrm rot="16200000">
            <a:off x="6248396" y="5466839"/>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Angel St</a:t>
            </a:r>
          </a:p>
        </p:txBody>
      </p:sp>
      <p:sp>
        <p:nvSpPr>
          <p:cNvPr id="25" name="TextBox 24">
            <a:extLst>
              <a:ext uri="{FF2B5EF4-FFF2-40B4-BE49-F238E27FC236}">
                <a16:creationId xmlns:a16="http://schemas.microsoft.com/office/drawing/2014/main" id="{471854B5-06B8-2CB9-7AAA-9B5527C34FDF}"/>
              </a:ext>
            </a:extLst>
          </p:cNvPr>
          <p:cNvSpPr txBox="1"/>
          <p:nvPr/>
        </p:nvSpPr>
        <p:spPr>
          <a:xfrm rot="3475631">
            <a:off x="6181323" y="518913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Marshall Way</a:t>
            </a:r>
          </a:p>
        </p:txBody>
      </p:sp>
      <p:sp>
        <p:nvSpPr>
          <p:cNvPr id="26" name="TextBox 25">
            <a:extLst>
              <a:ext uri="{FF2B5EF4-FFF2-40B4-BE49-F238E27FC236}">
                <a16:creationId xmlns:a16="http://schemas.microsoft.com/office/drawing/2014/main" id="{FF65AA46-BFC5-E91A-6828-E46E628E93F8}"/>
              </a:ext>
            </a:extLst>
          </p:cNvPr>
          <p:cNvSpPr txBox="1"/>
          <p:nvPr/>
        </p:nvSpPr>
        <p:spPr>
          <a:xfrm rot="21022035">
            <a:off x="6880854" y="506522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Hill Field Rd</a:t>
            </a:r>
          </a:p>
        </p:txBody>
      </p:sp>
      <p:sp>
        <p:nvSpPr>
          <p:cNvPr id="27" name="TextBox 26">
            <a:extLst>
              <a:ext uri="{FF2B5EF4-FFF2-40B4-BE49-F238E27FC236}">
                <a16:creationId xmlns:a16="http://schemas.microsoft.com/office/drawing/2014/main" id="{9BA99BAA-1A8E-7950-F1CF-6D95423D6C03}"/>
              </a:ext>
            </a:extLst>
          </p:cNvPr>
          <p:cNvSpPr txBox="1"/>
          <p:nvPr/>
        </p:nvSpPr>
        <p:spPr>
          <a:xfrm rot="16200000">
            <a:off x="6461979" y="521921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Sugar St</a:t>
            </a:r>
          </a:p>
        </p:txBody>
      </p:sp>
      <p:sp>
        <p:nvSpPr>
          <p:cNvPr id="28" name="TextBox 27">
            <a:extLst>
              <a:ext uri="{FF2B5EF4-FFF2-40B4-BE49-F238E27FC236}">
                <a16:creationId xmlns:a16="http://schemas.microsoft.com/office/drawing/2014/main" id="{AE2494F1-AD7B-7BC8-5F1B-246572CCEBA2}"/>
              </a:ext>
            </a:extLst>
          </p:cNvPr>
          <p:cNvSpPr txBox="1"/>
          <p:nvPr/>
        </p:nvSpPr>
        <p:spPr>
          <a:xfrm>
            <a:off x="6283554" y="5455088"/>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Gentile St</a:t>
            </a:r>
          </a:p>
        </p:txBody>
      </p:sp>
      <p:sp>
        <p:nvSpPr>
          <p:cNvPr id="29" name="TextBox 28">
            <a:extLst>
              <a:ext uri="{FF2B5EF4-FFF2-40B4-BE49-F238E27FC236}">
                <a16:creationId xmlns:a16="http://schemas.microsoft.com/office/drawing/2014/main" id="{79B7804D-95BA-0BE8-4074-BD7CF36AE231}"/>
              </a:ext>
            </a:extLst>
          </p:cNvPr>
          <p:cNvSpPr txBox="1"/>
          <p:nvPr/>
        </p:nvSpPr>
        <p:spPr>
          <a:xfrm rot="20368695">
            <a:off x="7246597" y="562957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Layton Pkwy</a:t>
            </a:r>
          </a:p>
        </p:txBody>
      </p:sp>
      <p:sp>
        <p:nvSpPr>
          <p:cNvPr id="30" name="TextBox 29">
            <a:extLst>
              <a:ext uri="{FF2B5EF4-FFF2-40B4-BE49-F238E27FC236}">
                <a16:creationId xmlns:a16="http://schemas.microsoft.com/office/drawing/2014/main" id="{AB0956B3-D563-9272-299E-C1250A5D2FA9}"/>
              </a:ext>
            </a:extLst>
          </p:cNvPr>
          <p:cNvSpPr txBox="1"/>
          <p:nvPr/>
        </p:nvSpPr>
        <p:spPr>
          <a:xfrm>
            <a:off x="4393654" y="684071"/>
            <a:ext cx="1167385"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Roy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1C7BA9F1-DF1F-B49D-258C-6B92212250B0}"/>
              </a:ext>
            </a:extLst>
          </p:cNvPr>
          <p:cNvSpPr txBox="1"/>
          <p:nvPr/>
        </p:nvSpPr>
        <p:spPr>
          <a:xfrm>
            <a:off x="5250236" y="3921487"/>
            <a:ext cx="96149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Clearfield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AFA995DE-B25D-BC1C-4DC9-A9A32E2D8A52}"/>
              </a:ext>
            </a:extLst>
          </p:cNvPr>
          <p:cNvSpPr txBox="1"/>
          <p:nvPr/>
        </p:nvSpPr>
        <p:spPr>
          <a:xfrm>
            <a:off x="7645499" y="5080712"/>
            <a:ext cx="74869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Layton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7221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DFA1-6CEF-6710-D9BB-533C5472CAE1}"/>
              </a:ext>
            </a:extLst>
          </p:cNvPr>
          <p:cNvSpPr>
            <a:spLocks noGrp="1"/>
          </p:cNvSpPr>
          <p:nvPr>
            <p:ph type="title"/>
          </p:nvPr>
        </p:nvSpPr>
        <p:spPr/>
        <p:txBody>
          <a:bodyPr/>
          <a:lstStyle/>
          <a:p>
            <a:r>
              <a:rPr lang="es-ES" dirty="0"/>
              <a:t>Plan de Servicio Quinquenal</a:t>
            </a:r>
            <a:r>
              <a:rPr lang="en-US" dirty="0"/>
              <a:t> </a:t>
            </a:r>
            <a:r>
              <a:rPr lang="en-US" dirty="0">
                <a:sym typeface="Wingdings" panose="05000000000000000000" pitchFamily="2" charset="2"/>
              </a:rPr>
              <a:t> </a:t>
            </a:r>
            <a:r>
              <a:rPr lang="es-ES" dirty="0"/>
              <a:t>Día del Cambio </a:t>
            </a:r>
            <a:endParaRPr lang="en-US" dirty="0"/>
          </a:p>
        </p:txBody>
      </p:sp>
      <p:pic>
        <p:nvPicPr>
          <p:cNvPr id="4" name="Picture 3">
            <a:extLst>
              <a:ext uri="{FF2B5EF4-FFF2-40B4-BE49-F238E27FC236}">
                <a16:creationId xmlns:a16="http://schemas.microsoft.com/office/drawing/2014/main" id="{28ABF370-CBF9-31CD-E13B-046836051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23" y="1811533"/>
            <a:ext cx="10772952" cy="3584645"/>
          </a:xfrm>
          <a:prstGeom prst="rect">
            <a:avLst/>
          </a:prstGeom>
        </p:spPr>
      </p:pic>
      <p:sp>
        <p:nvSpPr>
          <p:cNvPr id="5" name="Rectangle 4">
            <a:extLst>
              <a:ext uri="{FF2B5EF4-FFF2-40B4-BE49-F238E27FC236}">
                <a16:creationId xmlns:a16="http://schemas.microsoft.com/office/drawing/2014/main" id="{F3394498-2F96-2491-4ACD-2FDCA2F99290}"/>
              </a:ext>
            </a:extLst>
          </p:cNvPr>
          <p:cNvSpPr/>
          <p:nvPr/>
        </p:nvSpPr>
        <p:spPr>
          <a:xfrm>
            <a:off x="1020974" y="2434974"/>
            <a:ext cx="4372960" cy="2887039"/>
          </a:xfrm>
          <a:prstGeom prst="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36ECF2-38CE-CA24-CC5B-5C06D4C3A84C}"/>
              </a:ext>
            </a:extLst>
          </p:cNvPr>
          <p:cNvSpPr/>
          <p:nvPr/>
        </p:nvSpPr>
        <p:spPr>
          <a:xfrm>
            <a:off x="5393934" y="2434974"/>
            <a:ext cx="6375990" cy="2887039"/>
          </a:xfrm>
          <a:prstGeom prst="rect">
            <a:avLst/>
          </a:prstGeom>
          <a:solidFill>
            <a:schemeClr val="accent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65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1CA62F-ED57-8AC1-DFCC-CAEB8E08C7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43972A-68F0-4EEE-8D44-8247859870C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pic>
        <p:nvPicPr>
          <p:cNvPr id="7" name="Picture 6" descr="A map of a city&#10;&#10;Description automatically generated">
            <a:extLst>
              <a:ext uri="{FF2B5EF4-FFF2-40B4-BE49-F238E27FC236}">
                <a16:creationId xmlns:a16="http://schemas.microsoft.com/office/drawing/2014/main" id="{FB16FCA4-CF7B-E2FD-71F2-6A91604F2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62" y="2989"/>
            <a:ext cx="11245180" cy="6855011"/>
          </a:xfrm>
          <a:prstGeom prst="rect">
            <a:avLst/>
          </a:prstGeom>
        </p:spPr>
      </p:pic>
      <p:sp>
        <p:nvSpPr>
          <p:cNvPr id="8" name="TextBox 7">
            <a:extLst>
              <a:ext uri="{FF2B5EF4-FFF2-40B4-BE49-F238E27FC236}">
                <a16:creationId xmlns:a16="http://schemas.microsoft.com/office/drawing/2014/main" id="{C0C5744D-4E85-EAC1-52A0-74F40B27638F}"/>
              </a:ext>
            </a:extLst>
          </p:cNvPr>
          <p:cNvSpPr txBox="1"/>
          <p:nvPr/>
        </p:nvSpPr>
        <p:spPr>
          <a:xfrm>
            <a:off x="8437657" y="1797784"/>
            <a:ext cx="2743200" cy="2985433"/>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Segoe UI"/>
                <a:ea typeface="+mn-ea"/>
                <a:cs typeface="Segoe UI"/>
              </a:rPr>
              <a:t>Ruta 645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Frecuencia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de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ampliada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hasta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cada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30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minutos</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de lunes 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viernes</a:t>
            </a:r>
            <a:endParaRPr kumimoji="0" lang="en-US" sz="1600" b="0" i="0" u="none" strike="noStrike" kern="1200" cap="none" spc="0" normalizeH="0" baseline="0" noProof="0" dirty="0">
              <a:ln>
                <a:noFill/>
              </a:ln>
              <a:solidFill>
                <a:prstClr val="black"/>
              </a:solidFill>
              <a:effectLst/>
              <a:uLnTx/>
              <a:uFillTx/>
              <a:latin typeface="Segoe UI"/>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Extendida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estación</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Roy Station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la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ruta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640)</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Reducida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 OTC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reemplazada</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por</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a:t>
            </a:r>
            <a:r>
              <a:rPr kumimoji="0" lang="en-US" sz="1600" b="0" i="0" u="none" strike="noStrike" kern="1200" cap="none" spc="0" normalizeH="0" baseline="0" noProof="0" dirty="0" err="1">
                <a:ln>
                  <a:noFill/>
                </a:ln>
                <a:solidFill>
                  <a:prstClr val="black"/>
                </a:solidFill>
                <a:effectLst/>
                <a:uLnTx/>
                <a:uFillTx/>
                <a:latin typeface="Segoe UI"/>
                <a:ea typeface="+mn-ea"/>
                <a:cs typeface="Segoe UI"/>
              </a:rPr>
              <a:t>servicio</a:t>
            </a:r>
            <a:r>
              <a:rPr kumimoji="0" lang="en-US" sz="1600" b="0" i="0" u="none" strike="noStrike" kern="1200" cap="none" spc="0" normalizeH="0" baseline="0" noProof="0" dirty="0">
                <a:ln>
                  <a:noFill/>
                </a:ln>
                <a:solidFill>
                  <a:prstClr val="black"/>
                </a:solidFill>
                <a:effectLst/>
                <a:uLnTx/>
                <a:uFillTx/>
                <a:latin typeface="Segoe UI"/>
                <a:ea typeface="+mn-ea"/>
                <a:cs typeface="Segoe UI"/>
              </a:rPr>
              <a:t> on-demand)</a:t>
            </a:r>
          </a:p>
        </p:txBody>
      </p:sp>
      <p:sp>
        <p:nvSpPr>
          <p:cNvPr id="9" name="TextBox 8">
            <a:extLst>
              <a:ext uri="{FF2B5EF4-FFF2-40B4-BE49-F238E27FC236}">
                <a16:creationId xmlns:a16="http://schemas.microsoft.com/office/drawing/2014/main" id="{F4A5FEEB-5CF7-C2E1-4A39-F8F26BCF0B1A}"/>
              </a:ext>
            </a:extLst>
          </p:cNvPr>
          <p:cNvSpPr txBox="1"/>
          <p:nvPr/>
        </p:nvSpPr>
        <p:spPr>
          <a:xfrm>
            <a:off x="6096000" y="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1100 N</a:t>
            </a:r>
          </a:p>
        </p:txBody>
      </p:sp>
      <p:sp>
        <p:nvSpPr>
          <p:cNvPr id="10" name="TextBox 9">
            <a:extLst>
              <a:ext uri="{FF2B5EF4-FFF2-40B4-BE49-F238E27FC236}">
                <a16:creationId xmlns:a16="http://schemas.microsoft.com/office/drawing/2014/main" id="{59610440-C8DA-EF85-17C2-DA3A4A8E2085}"/>
              </a:ext>
            </a:extLst>
          </p:cNvPr>
          <p:cNvSpPr txBox="1"/>
          <p:nvPr/>
        </p:nvSpPr>
        <p:spPr>
          <a:xfrm rot="19755191">
            <a:off x="5002684" y="26212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Larsen Ln</a:t>
            </a:r>
          </a:p>
        </p:txBody>
      </p:sp>
      <p:sp>
        <p:nvSpPr>
          <p:cNvPr id="11" name="TextBox 10">
            <a:extLst>
              <a:ext uri="{FF2B5EF4-FFF2-40B4-BE49-F238E27FC236}">
                <a16:creationId xmlns:a16="http://schemas.microsoft.com/office/drawing/2014/main" id="{95C97CA0-A181-6905-141F-9ACD0A1A1F94}"/>
              </a:ext>
            </a:extLst>
          </p:cNvPr>
          <p:cNvSpPr txBox="1"/>
          <p:nvPr/>
        </p:nvSpPr>
        <p:spPr>
          <a:xfrm rot="16200000">
            <a:off x="4825736" y="54919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Wall Ave</a:t>
            </a:r>
          </a:p>
        </p:txBody>
      </p:sp>
      <p:sp>
        <p:nvSpPr>
          <p:cNvPr id="12" name="TextBox 11">
            <a:extLst>
              <a:ext uri="{FF2B5EF4-FFF2-40B4-BE49-F238E27FC236}">
                <a16:creationId xmlns:a16="http://schemas.microsoft.com/office/drawing/2014/main" id="{B6149B09-D684-DCF1-EA8D-59FDE9B3792C}"/>
              </a:ext>
            </a:extLst>
          </p:cNvPr>
          <p:cNvSpPr txBox="1"/>
          <p:nvPr/>
        </p:nvSpPr>
        <p:spPr>
          <a:xfrm rot="4918321">
            <a:off x="6163048" y="163096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Monroe Blvd</a:t>
            </a:r>
          </a:p>
        </p:txBody>
      </p:sp>
      <p:sp>
        <p:nvSpPr>
          <p:cNvPr id="13" name="TextBox 12">
            <a:extLst>
              <a:ext uri="{FF2B5EF4-FFF2-40B4-BE49-F238E27FC236}">
                <a16:creationId xmlns:a16="http://schemas.microsoft.com/office/drawing/2014/main" id="{34431791-5065-A6F4-8131-DFE240D70EEA}"/>
              </a:ext>
            </a:extLst>
          </p:cNvPr>
          <p:cNvSpPr txBox="1"/>
          <p:nvPr/>
        </p:nvSpPr>
        <p:spPr>
          <a:xfrm>
            <a:off x="6297160" y="444514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30th St</a:t>
            </a:r>
          </a:p>
        </p:txBody>
      </p:sp>
      <p:sp>
        <p:nvSpPr>
          <p:cNvPr id="14" name="TextBox 13">
            <a:extLst>
              <a:ext uri="{FF2B5EF4-FFF2-40B4-BE49-F238E27FC236}">
                <a16:creationId xmlns:a16="http://schemas.microsoft.com/office/drawing/2014/main" id="{120A0516-8D1C-6C77-5B03-6A56A60BFD84}"/>
              </a:ext>
            </a:extLst>
          </p:cNvPr>
          <p:cNvSpPr txBox="1"/>
          <p:nvPr/>
        </p:nvSpPr>
        <p:spPr>
          <a:xfrm>
            <a:off x="6541074" y="525590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36th St</a:t>
            </a:r>
          </a:p>
        </p:txBody>
      </p:sp>
      <p:sp>
        <p:nvSpPr>
          <p:cNvPr id="15" name="TextBox 14">
            <a:extLst>
              <a:ext uri="{FF2B5EF4-FFF2-40B4-BE49-F238E27FC236}">
                <a16:creationId xmlns:a16="http://schemas.microsoft.com/office/drawing/2014/main" id="{08EAA76C-D89B-7E19-9A32-44F8B72799D7}"/>
              </a:ext>
            </a:extLst>
          </p:cNvPr>
          <p:cNvSpPr txBox="1"/>
          <p:nvPr/>
        </p:nvSpPr>
        <p:spPr>
          <a:xfrm>
            <a:off x="7090271" y="538940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Edvalson St</a:t>
            </a:r>
          </a:p>
        </p:txBody>
      </p:sp>
      <p:sp>
        <p:nvSpPr>
          <p:cNvPr id="16" name="TextBox 15">
            <a:extLst>
              <a:ext uri="{FF2B5EF4-FFF2-40B4-BE49-F238E27FC236}">
                <a16:creationId xmlns:a16="http://schemas.microsoft.com/office/drawing/2014/main" id="{2D19DDEA-D2C7-D068-7843-2C95D832DA2A}"/>
              </a:ext>
            </a:extLst>
          </p:cNvPr>
          <p:cNvSpPr txBox="1"/>
          <p:nvPr/>
        </p:nvSpPr>
        <p:spPr>
          <a:xfrm rot="16200000">
            <a:off x="5720530" y="342900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Monroe Blvd</a:t>
            </a:r>
          </a:p>
        </p:txBody>
      </p:sp>
      <p:sp>
        <p:nvSpPr>
          <p:cNvPr id="17" name="TextBox 16">
            <a:extLst>
              <a:ext uri="{FF2B5EF4-FFF2-40B4-BE49-F238E27FC236}">
                <a16:creationId xmlns:a16="http://schemas.microsoft.com/office/drawing/2014/main" id="{C7488891-1756-CC08-53CD-FD36D885CA46}"/>
              </a:ext>
            </a:extLst>
          </p:cNvPr>
          <p:cNvSpPr txBox="1"/>
          <p:nvPr/>
        </p:nvSpPr>
        <p:spPr>
          <a:xfrm rot="1587394">
            <a:off x="5711386" y="464069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Sullivan Ave</a:t>
            </a:r>
          </a:p>
        </p:txBody>
      </p:sp>
      <p:sp>
        <p:nvSpPr>
          <p:cNvPr id="18" name="TextBox 17">
            <a:extLst>
              <a:ext uri="{FF2B5EF4-FFF2-40B4-BE49-F238E27FC236}">
                <a16:creationId xmlns:a16="http://schemas.microsoft.com/office/drawing/2014/main" id="{E66C1811-BA05-42C2-8045-2B00E03E1532}"/>
              </a:ext>
            </a:extLst>
          </p:cNvPr>
          <p:cNvSpPr txBox="1"/>
          <p:nvPr/>
        </p:nvSpPr>
        <p:spPr>
          <a:xfrm rot="16200000">
            <a:off x="5834496" y="502567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Quincy Ave</a:t>
            </a:r>
          </a:p>
        </p:txBody>
      </p:sp>
      <p:sp>
        <p:nvSpPr>
          <p:cNvPr id="19" name="TextBox 18">
            <a:extLst>
              <a:ext uri="{FF2B5EF4-FFF2-40B4-BE49-F238E27FC236}">
                <a16:creationId xmlns:a16="http://schemas.microsoft.com/office/drawing/2014/main" id="{AA466CD5-5511-D90B-98B4-E27DB2E29511}"/>
              </a:ext>
            </a:extLst>
          </p:cNvPr>
          <p:cNvSpPr txBox="1"/>
          <p:nvPr/>
        </p:nvSpPr>
        <p:spPr>
          <a:xfrm rot="1167858">
            <a:off x="6105636" y="588697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40th St</a:t>
            </a:r>
          </a:p>
        </p:txBody>
      </p:sp>
      <p:sp>
        <p:nvSpPr>
          <p:cNvPr id="20" name="TextBox 19">
            <a:extLst>
              <a:ext uri="{FF2B5EF4-FFF2-40B4-BE49-F238E27FC236}">
                <a16:creationId xmlns:a16="http://schemas.microsoft.com/office/drawing/2014/main" id="{BF897DA9-F75F-2E40-0980-7C77628FA8BB}"/>
              </a:ext>
            </a:extLst>
          </p:cNvPr>
          <p:cNvSpPr txBox="1"/>
          <p:nvPr/>
        </p:nvSpPr>
        <p:spPr>
          <a:xfrm rot="18768337">
            <a:off x="4515808" y="592046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Riverdale Rd</a:t>
            </a:r>
          </a:p>
        </p:txBody>
      </p:sp>
      <p:sp>
        <p:nvSpPr>
          <p:cNvPr id="21" name="TextBox 20">
            <a:extLst>
              <a:ext uri="{FF2B5EF4-FFF2-40B4-BE49-F238E27FC236}">
                <a16:creationId xmlns:a16="http://schemas.microsoft.com/office/drawing/2014/main" id="{6CD18201-426A-951B-D912-2ACC6DDC4860}"/>
              </a:ext>
            </a:extLst>
          </p:cNvPr>
          <p:cNvSpPr txBox="1"/>
          <p:nvPr/>
        </p:nvSpPr>
        <p:spPr>
          <a:xfrm rot="16200000">
            <a:off x="3820499" y="602445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700 W</a:t>
            </a:r>
          </a:p>
        </p:txBody>
      </p:sp>
      <p:sp>
        <p:nvSpPr>
          <p:cNvPr id="22" name="TextBox 21">
            <a:extLst>
              <a:ext uri="{FF2B5EF4-FFF2-40B4-BE49-F238E27FC236}">
                <a16:creationId xmlns:a16="http://schemas.microsoft.com/office/drawing/2014/main" id="{26221F9E-75BE-396E-DDA8-2BE27DB02872}"/>
              </a:ext>
            </a:extLst>
          </p:cNvPr>
          <p:cNvSpPr txBox="1"/>
          <p:nvPr/>
        </p:nvSpPr>
        <p:spPr>
          <a:xfrm>
            <a:off x="2587870" y="572541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7E6E6">
                    <a:lumMod val="76000"/>
                  </a:srgbClr>
                </a:solidFill>
                <a:effectLst/>
                <a:uLnTx/>
                <a:uFillTx/>
                <a:latin typeface="Segoe UI"/>
                <a:ea typeface="+mn-ea"/>
                <a:cs typeface="+mn-cs"/>
              </a:rPr>
              <a:t>4000 S</a:t>
            </a:r>
          </a:p>
        </p:txBody>
      </p:sp>
      <p:sp>
        <p:nvSpPr>
          <p:cNvPr id="23" name="TextBox 22">
            <a:extLst>
              <a:ext uri="{FF2B5EF4-FFF2-40B4-BE49-F238E27FC236}">
                <a16:creationId xmlns:a16="http://schemas.microsoft.com/office/drawing/2014/main" id="{A2F26BE7-C25C-D660-13E2-1B0354A4069D}"/>
              </a:ext>
            </a:extLst>
          </p:cNvPr>
          <p:cNvSpPr txBox="1"/>
          <p:nvPr/>
        </p:nvSpPr>
        <p:spPr>
          <a:xfrm>
            <a:off x="1531528" y="5971635"/>
            <a:ext cx="772599"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Roy Station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7736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551DB12-8CF9-2375-BDE9-850C81196099}"/>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Oval 15">
            <a:extLst>
              <a:ext uri="{FF2B5EF4-FFF2-40B4-BE49-F238E27FC236}">
                <a16:creationId xmlns:a16="http://schemas.microsoft.com/office/drawing/2014/main" id="{548ACBD0-ADD9-5EE3-E479-92A141BED33F}"/>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7" name="Oval 16">
            <a:extLst>
              <a:ext uri="{FF2B5EF4-FFF2-40B4-BE49-F238E27FC236}">
                <a16:creationId xmlns:a16="http://schemas.microsoft.com/office/drawing/2014/main" id="{94F04C8B-981F-62DF-5B05-79111DA52F8B}"/>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31" name="Oval 30">
            <a:extLst>
              <a:ext uri="{FF2B5EF4-FFF2-40B4-BE49-F238E27FC236}">
                <a16:creationId xmlns:a16="http://schemas.microsoft.com/office/drawing/2014/main" id="{3797FC74-025A-FA76-E7BE-30C620E638FD}"/>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3" name="Picture 1" descr="Chat outline">
            <a:extLst>
              <a:ext uri="{FF2B5EF4-FFF2-40B4-BE49-F238E27FC236}">
                <a16:creationId xmlns:a16="http://schemas.microsoft.com/office/drawing/2014/main" id="{AAFE1B7D-1695-466E-B008-D264EDDCF4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34" name="Picture 13" descr="Crane outline">
            <a:extLst>
              <a:ext uri="{FF2B5EF4-FFF2-40B4-BE49-F238E27FC236}">
                <a16:creationId xmlns:a16="http://schemas.microsoft.com/office/drawing/2014/main" id="{2E53254F-FFA4-A163-7A47-3B31CBA186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5" name="Picture 8" descr="Single gear outline">
            <a:extLst>
              <a:ext uri="{FF2B5EF4-FFF2-40B4-BE49-F238E27FC236}">
                <a16:creationId xmlns:a16="http://schemas.microsoft.com/office/drawing/2014/main" id="{2F1AC085-05A0-E23B-45C8-F088B0DC8AD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6" name="Picture 11" descr="Bus outline">
            <a:extLst>
              <a:ext uri="{FF2B5EF4-FFF2-40B4-BE49-F238E27FC236}">
                <a16:creationId xmlns:a16="http://schemas.microsoft.com/office/drawing/2014/main" id="{FB5D29DB-1A81-0FD0-6A42-CB29AB51A7B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a:xfrm>
            <a:off x="838200" y="351217"/>
            <a:ext cx="10515600" cy="1325563"/>
          </a:xfrm>
        </p:spPr>
        <p:txBody>
          <a:bodyPr/>
          <a:lstStyle/>
          <a:p>
            <a:r>
              <a:rPr lang="es-ES" dirty="0"/>
              <a:t>Servicio local de Ogden</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1368" y="1362485"/>
            <a:ext cx="5208360" cy="4142459"/>
          </a:xfrm>
        </p:spPr>
        <p:txBody>
          <a:bodyPr vert="horz" lIns="91440" tIns="45720" rIns="91440" bIns="45720" rtlCol="0" anchor="t">
            <a:normAutofit/>
          </a:bodyPr>
          <a:lstStyle/>
          <a:p>
            <a:pPr marL="0" indent="0">
              <a:spcBef>
                <a:spcPts val="1800"/>
              </a:spcBef>
              <a:buNone/>
            </a:pPr>
            <a:r>
              <a:rPr lang="es-ES" sz="1500" b="1" u="sng" dirty="0">
                <a:solidFill>
                  <a:srgbClr val="C00000"/>
                </a:solidFill>
              </a:rPr>
              <a:t>Ruta 455: </a:t>
            </a:r>
            <a:r>
              <a:rPr lang="es-ES" sz="1500" dirty="0">
                <a:solidFill>
                  <a:srgbClr val="C00000"/>
                </a:solidFill>
              </a:rPr>
              <a:t>Se reduce hasta </a:t>
            </a:r>
            <a:r>
              <a:rPr lang="es-ES" sz="1500" dirty="0" err="1">
                <a:solidFill>
                  <a:srgbClr val="C00000"/>
                </a:solidFill>
              </a:rPr>
              <a:t>Dee</a:t>
            </a:r>
            <a:r>
              <a:rPr lang="es-ES" sz="1500" dirty="0">
                <a:solidFill>
                  <a:srgbClr val="C00000"/>
                </a:solidFill>
              </a:rPr>
              <a:t> EC</a:t>
            </a:r>
          </a:p>
          <a:p>
            <a:pPr marL="0" indent="0">
              <a:spcBef>
                <a:spcPts val="1800"/>
              </a:spcBef>
              <a:buNone/>
            </a:pPr>
            <a:r>
              <a:rPr lang="es-ES" sz="1500" b="1" u="sng" dirty="0"/>
              <a:t>Ruta 604*:</a:t>
            </a:r>
            <a:r>
              <a:rPr lang="es-ES" sz="1500" dirty="0"/>
              <a:t> Se extiende hasta WSU (sustituye a la ruta 455)</a:t>
            </a:r>
          </a:p>
          <a:p>
            <a:pPr marL="0" indent="0">
              <a:spcBef>
                <a:spcPts val="1800"/>
              </a:spcBef>
              <a:buNone/>
            </a:pPr>
            <a:r>
              <a:rPr lang="es-ES" sz="1500" b="1" u="sng" dirty="0"/>
              <a:t>Ruta 610*:</a:t>
            </a:r>
            <a:r>
              <a:rPr lang="es-ES" sz="1500" dirty="0"/>
              <a:t> El nuevo servicio local conecta destinos en todo Ogden (sustituye a partes de las rutas 612, 625)</a:t>
            </a:r>
          </a:p>
          <a:p>
            <a:pPr marL="0" indent="0">
              <a:spcBef>
                <a:spcPts val="1800"/>
              </a:spcBef>
              <a:buNone/>
            </a:pPr>
            <a:r>
              <a:rPr lang="es-ES" sz="1500" b="1" u="sng" dirty="0"/>
              <a:t>Ruta 612: </a:t>
            </a:r>
            <a:br>
              <a:rPr lang="es-ES" sz="1500" b="1" u="sng" dirty="0"/>
            </a:br>
            <a:r>
              <a:rPr lang="es-ES" sz="1500" dirty="0"/>
              <a:t>Hasta Pleasant View, Ogden </a:t>
            </a:r>
            <a:r>
              <a:rPr lang="es-ES" sz="1500" dirty="0" err="1"/>
              <a:t>Stn</a:t>
            </a:r>
            <a:br>
              <a:rPr lang="es-ES" sz="1500" dirty="0"/>
            </a:br>
            <a:r>
              <a:rPr lang="es-ES" sz="1500" dirty="0">
                <a:solidFill>
                  <a:srgbClr val="C00000"/>
                </a:solidFill>
              </a:rPr>
              <a:t>Hasta Washington </a:t>
            </a:r>
            <a:r>
              <a:rPr lang="es-ES" sz="1500" dirty="0" err="1">
                <a:solidFill>
                  <a:srgbClr val="C00000"/>
                </a:solidFill>
              </a:rPr>
              <a:t>Terrace</a:t>
            </a:r>
            <a:r>
              <a:rPr lang="es-ES" sz="1500" dirty="0">
                <a:solidFill>
                  <a:srgbClr val="C00000"/>
                </a:solidFill>
              </a:rPr>
              <a:t>/South Ogden vía Adams </a:t>
            </a:r>
            <a:r>
              <a:rPr lang="es-ES" sz="1500" dirty="0" err="1">
                <a:solidFill>
                  <a:srgbClr val="C00000"/>
                </a:solidFill>
              </a:rPr>
              <a:t>Avenue</a:t>
            </a:r>
            <a:r>
              <a:rPr lang="es-ES" sz="1500" dirty="0">
                <a:solidFill>
                  <a:srgbClr val="C00000"/>
                </a:solidFill>
              </a:rPr>
              <a:t> </a:t>
            </a:r>
            <a:r>
              <a:rPr lang="es-ES" sz="1500" dirty="0" err="1">
                <a:solidFill>
                  <a:srgbClr val="C00000"/>
                </a:solidFill>
              </a:rPr>
              <a:t>Pkwy</a:t>
            </a:r>
            <a:r>
              <a:rPr lang="es-ES" sz="1500" dirty="0">
                <a:solidFill>
                  <a:srgbClr val="C00000"/>
                </a:solidFill>
              </a:rPr>
              <a:t> </a:t>
            </a:r>
            <a:r>
              <a:rPr lang="es-ES" sz="1500" dirty="0"/>
              <a:t>(sustituye al tranvía 601)</a:t>
            </a:r>
          </a:p>
          <a:p>
            <a:pPr marL="0" indent="0">
              <a:spcBef>
                <a:spcPts val="1800"/>
              </a:spcBef>
              <a:buNone/>
            </a:pPr>
            <a:r>
              <a:rPr lang="es-ES" sz="1500" b="1" u="sng" dirty="0"/>
              <a:t>Ruta 645*:</a:t>
            </a:r>
            <a:r>
              <a:rPr lang="es-ES" sz="1500" dirty="0"/>
              <a:t> Se amplía el servicio a 30 minutos; se desvía para evitar la duplicación con OGX; se extiende hasta la estación Roy</a:t>
            </a:r>
          </a:p>
          <a:p>
            <a:pPr marL="0" indent="0">
              <a:spcBef>
                <a:spcPts val="1800"/>
              </a:spcBef>
              <a:buNone/>
            </a:pPr>
            <a:r>
              <a:rPr lang="es-ES" sz="1500" b="1" u="sng" dirty="0"/>
              <a:t>Nuevo servicio IMZ*; análisis en curso de </a:t>
            </a:r>
            <a:r>
              <a:rPr lang="es-ES" sz="1500" b="1" u="sng" dirty="0" err="1"/>
              <a:t>Paratransit</a:t>
            </a:r>
            <a:endParaRPr lang="es-ES" sz="1500" b="1" u="sng" dirty="0"/>
          </a:p>
          <a:p>
            <a:pPr marL="0" indent="0">
              <a:spcBef>
                <a:spcPts val="1800"/>
              </a:spcBef>
              <a:buNone/>
            </a:pPr>
            <a:endParaRPr lang="en-US" sz="1500" b="1" u="sng" dirty="0"/>
          </a:p>
          <a:p>
            <a:pPr marL="0" indent="0">
              <a:spcBef>
                <a:spcPts val="1800"/>
              </a:spcBef>
              <a:buNone/>
            </a:pPr>
            <a:endParaRPr lang="en-US" sz="1500" b="1" u="sng" dirty="0"/>
          </a:p>
        </p:txBody>
      </p:sp>
      <p:pic>
        <p:nvPicPr>
          <p:cNvPr id="14" name="Content Placeholder 13">
            <a:extLst>
              <a:ext uri="{FF2B5EF4-FFF2-40B4-BE49-F238E27FC236}">
                <a16:creationId xmlns:a16="http://schemas.microsoft.com/office/drawing/2014/main" id="{1E09011A-484E-9450-500B-F5A04953B75B}"/>
              </a:ext>
            </a:extLst>
          </p:cNvPr>
          <p:cNvPicPr>
            <a:picLocks noGrp="1" noChangeAspect="1"/>
          </p:cNvPicPr>
          <p:nvPr>
            <p:ph sz="half" idx="2"/>
          </p:nvPr>
        </p:nvPicPr>
        <p:blipFill>
          <a:blip r:embed="rId11"/>
          <a:stretch>
            <a:fillRect/>
          </a:stretch>
        </p:blipFill>
        <p:spPr>
          <a:xfrm>
            <a:off x="6350027" y="178126"/>
            <a:ext cx="4072357" cy="5154651"/>
          </a:xfrm>
        </p:spPr>
      </p:pic>
      <p:sp>
        <p:nvSpPr>
          <p:cNvPr id="18" name="Slide Number Placeholder 17">
            <a:extLst>
              <a:ext uri="{FF2B5EF4-FFF2-40B4-BE49-F238E27FC236}">
                <a16:creationId xmlns:a16="http://schemas.microsoft.com/office/drawing/2014/main" id="{110FC8B2-0252-5613-B765-9AB8765BA806}"/>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41</a:t>
            </a:fld>
            <a:endParaRPr lang="en-US">
              <a:solidFill>
                <a:prstClr val="black">
                  <a:tint val="75000"/>
                </a:prstClr>
              </a:solidFill>
            </a:endParaRPr>
          </a:p>
        </p:txBody>
      </p:sp>
      <p:sp>
        <p:nvSpPr>
          <p:cNvPr id="19" name="TextBox 18">
            <a:extLst>
              <a:ext uri="{FF2B5EF4-FFF2-40B4-BE49-F238E27FC236}">
                <a16:creationId xmlns:a16="http://schemas.microsoft.com/office/drawing/2014/main" id="{583B2BE4-DFE8-9EC4-1B05-6D4C2E2EB975}"/>
              </a:ext>
            </a:extLst>
          </p:cNvPr>
          <p:cNvSpPr txBox="1"/>
          <p:nvPr/>
        </p:nvSpPr>
        <p:spPr>
          <a:xfrm>
            <a:off x="8095059" y="806249"/>
            <a:ext cx="1526380" cy="415498"/>
          </a:xfrm>
          <a:prstGeom prst="rect">
            <a:avLst/>
          </a:prstGeom>
          <a:solidFill>
            <a:schemeClr val="bg1"/>
          </a:solidFill>
        </p:spPr>
        <p:txBody>
          <a:bodyPr wrap="none" rtlCol="0">
            <a:spAutoFit/>
          </a:bodyPr>
          <a:lstStyle/>
          <a:p>
            <a:pPr algn="ctr"/>
            <a:r>
              <a:rPr lang="es-ES" sz="1050" dirty="0"/>
              <a:t>Estación Pleasant View</a:t>
            </a:r>
          </a:p>
          <a:p>
            <a:pPr algn="ctr"/>
            <a:r>
              <a:rPr lang="en-US" sz="1050" dirty="0"/>
              <a:t>612 630</a:t>
            </a:r>
          </a:p>
        </p:txBody>
      </p:sp>
      <p:sp>
        <p:nvSpPr>
          <p:cNvPr id="20" name="TextBox 19">
            <a:extLst>
              <a:ext uri="{FF2B5EF4-FFF2-40B4-BE49-F238E27FC236}">
                <a16:creationId xmlns:a16="http://schemas.microsoft.com/office/drawing/2014/main" id="{8A33944B-3878-2D71-9BFD-C7F05D3D52C1}"/>
              </a:ext>
            </a:extLst>
          </p:cNvPr>
          <p:cNvSpPr txBox="1"/>
          <p:nvPr/>
        </p:nvSpPr>
        <p:spPr>
          <a:xfrm>
            <a:off x="10012284" y="4309775"/>
            <a:ext cx="1494320" cy="415498"/>
          </a:xfrm>
          <a:prstGeom prst="rect">
            <a:avLst/>
          </a:prstGeom>
          <a:solidFill>
            <a:schemeClr val="bg1"/>
          </a:solidFill>
        </p:spPr>
        <p:txBody>
          <a:bodyPr wrap="none" rtlCol="0">
            <a:spAutoFit/>
          </a:bodyPr>
          <a:lstStyle/>
          <a:p>
            <a:pPr algn="ctr"/>
            <a:r>
              <a:rPr lang="en-US" sz="1050" dirty="0"/>
              <a:t>Dee Events Center</a:t>
            </a:r>
          </a:p>
          <a:p>
            <a:pPr algn="ctr"/>
            <a:r>
              <a:rPr lang="en-US" sz="1050" dirty="0"/>
              <a:t>455 602 603X 604 610</a:t>
            </a:r>
          </a:p>
        </p:txBody>
      </p:sp>
      <p:sp>
        <p:nvSpPr>
          <p:cNvPr id="21" name="TextBox 20">
            <a:extLst>
              <a:ext uri="{FF2B5EF4-FFF2-40B4-BE49-F238E27FC236}">
                <a16:creationId xmlns:a16="http://schemas.microsoft.com/office/drawing/2014/main" id="{B879649E-4307-0C02-F325-1861B8BF2383}"/>
              </a:ext>
            </a:extLst>
          </p:cNvPr>
          <p:cNvSpPr txBox="1"/>
          <p:nvPr/>
        </p:nvSpPr>
        <p:spPr>
          <a:xfrm>
            <a:off x="7534048" y="2757339"/>
            <a:ext cx="1704313" cy="577081"/>
          </a:xfrm>
          <a:prstGeom prst="rect">
            <a:avLst/>
          </a:prstGeom>
          <a:solidFill>
            <a:schemeClr val="bg1"/>
          </a:solidFill>
        </p:spPr>
        <p:txBody>
          <a:bodyPr wrap="none" rtlCol="0">
            <a:spAutoFit/>
          </a:bodyPr>
          <a:lstStyle/>
          <a:p>
            <a:pPr algn="ctr"/>
            <a:r>
              <a:rPr lang="es-ES" sz="1050" dirty="0"/>
              <a:t>Estación Ogden</a:t>
            </a:r>
          </a:p>
          <a:p>
            <a:pPr algn="ctr"/>
            <a:r>
              <a:rPr lang="en-US" sz="1050" dirty="0"/>
              <a:t>470 473 600 604 610 612 </a:t>
            </a:r>
          </a:p>
          <a:p>
            <a:pPr algn="ctr"/>
            <a:r>
              <a:rPr lang="en-US" sz="1050" dirty="0"/>
              <a:t>613 F618 F620 630</a:t>
            </a:r>
          </a:p>
        </p:txBody>
      </p:sp>
      <p:sp>
        <p:nvSpPr>
          <p:cNvPr id="24" name="TextBox 23">
            <a:extLst>
              <a:ext uri="{FF2B5EF4-FFF2-40B4-BE49-F238E27FC236}">
                <a16:creationId xmlns:a16="http://schemas.microsoft.com/office/drawing/2014/main" id="{8540EDC2-6C19-F73A-C44B-E0F40760B3A6}"/>
              </a:ext>
            </a:extLst>
          </p:cNvPr>
          <p:cNvSpPr txBox="1"/>
          <p:nvPr/>
        </p:nvSpPr>
        <p:spPr>
          <a:xfrm>
            <a:off x="7150060" y="3795564"/>
            <a:ext cx="1226619" cy="415498"/>
          </a:xfrm>
          <a:prstGeom prst="rect">
            <a:avLst/>
          </a:prstGeom>
          <a:solidFill>
            <a:schemeClr val="bg1"/>
          </a:solidFill>
        </p:spPr>
        <p:txBody>
          <a:bodyPr wrap="none" rtlCol="0">
            <a:spAutoFit/>
          </a:bodyPr>
          <a:lstStyle/>
          <a:p>
            <a:pPr algn="ctr"/>
            <a:r>
              <a:rPr lang="es-ES" sz="1050" dirty="0"/>
              <a:t>Estación Roy</a:t>
            </a:r>
          </a:p>
          <a:p>
            <a:pPr algn="ctr"/>
            <a:r>
              <a:rPr lang="en-US" sz="1050" dirty="0"/>
              <a:t>604 F620 640 645</a:t>
            </a:r>
          </a:p>
        </p:txBody>
      </p:sp>
      <p:sp>
        <p:nvSpPr>
          <p:cNvPr id="25" name="TextBox 24">
            <a:extLst>
              <a:ext uri="{FF2B5EF4-FFF2-40B4-BE49-F238E27FC236}">
                <a16:creationId xmlns:a16="http://schemas.microsoft.com/office/drawing/2014/main" id="{BFD8E8FE-D6AA-F56D-D84C-2E535FE75FDD}"/>
              </a:ext>
            </a:extLst>
          </p:cNvPr>
          <p:cNvSpPr txBox="1"/>
          <p:nvPr/>
        </p:nvSpPr>
        <p:spPr>
          <a:xfrm>
            <a:off x="8700622" y="3478682"/>
            <a:ext cx="391454" cy="246221"/>
          </a:xfrm>
          <a:prstGeom prst="rect">
            <a:avLst/>
          </a:prstGeom>
          <a:noFill/>
        </p:spPr>
        <p:txBody>
          <a:bodyPr wrap="none" rtlCol="0">
            <a:spAutoFit/>
          </a:bodyPr>
          <a:lstStyle/>
          <a:p>
            <a:r>
              <a:rPr lang="en-US" sz="1000"/>
              <a:t>604</a:t>
            </a:r>
          </a:p>
        </p:txBody>
      </p:sp>
      <p:sp>
        <p:nvSpPr>
          <p:cNvPr id="26" name="TextBox 25">
            <a:extLst>
              <a:ext uri="{FF2B5EF4-FFF2-40B4-BE49-F238E27FC236}">
                <a16:creationId xmlns:a16="http://schemas.microsoft.com/office/drawing/2014/main" id="{6C1C641C-1BB0-E4EA-FF02-DF2ED96C4D4B}"/>
              </a:ext>
            </a:extLst>
          </p:cNvPr>
          <p:cNvSpPr txBox="1"/>
          <p:nvPr/>
        </p:nvSpPr>
        <p:spPr>
          <a:xfrm>
            <a:off x="9390446" y="1609685"/>
            <a:ext cx="391454" cy="246221"/>
          </a:xfrm>
          <a:prstGeom prst="rect">
            <a:avLst/>
          </a:prstGeom>
          <a:noFill/>
        </p:spPr>
        <p:txBody>
          <a:bodyPr wrap="none" rtlCol="0">
            <a:spAutoFit/>
          </a:bodyPr>
          <a:lstStyle/>
          <a:p>
            <a:r>
              <a:rPr lang="en-US" sz="1000"/>
              <a:t>612</a:t>
            </a:r>
          </a:p>
        </p:txBody>
      </p:sp>
      <p:sp>
        <p:nvSpPr>
          <p:cNvPr id="27" name="TextBox 26">
            <a:extLst>
              <a:ext uri="{FF2B5EF4-FFF2-40B4-BE49-F238E27FC236}">
                <a16:creationId xmlns:a16="http://schemas.microsoft.com/office/drawing/2014/main" id="{0715993D-BABD-340C-F1E5-768959EBEAE7}"/>
              </a:ext>
            </a:extLst>
          </p:cNvPr>
          <p:cNvSpPr txBox="1"/>
          <p:nvPr/>
        </p:nvSpPr>
        <p:spPr>
          <a:xfrm>
            <a:off x="7861816" y="4783607"/>
            <a:ext cx="391454" cy="246221"/>
          </a:xfrm>
          <a:prstGeom prst="rect">
            <a:avLst/>
          </a:prstGeom>
          <a:noFill/>
        </p:spPr>
        <p:txBody>
          <a:bodyPr wrap="none" rtlCol="0">
            <a:spAutoFit/>
          </a:bodyPr>
          <a:lstStyle/>
          <a:p>
            <a:r>
              <a:rPr lang="en-US" sz="1000"/>
              <a:t>604</a:t>
            </a:r>
          </a:p>
        </p:txBody>
      </p:sp>
      <p:sp>
        <p:nvSpPr>
          <p:cNvPr id="28" name="TextBox 27">
            <a:extLst>
              <a:ext uri="{FF2B5EF4-FFF2-40B4-BE49-F238E27FC236}">
                <a16:creationId xmlns:a16="http://schemas.microsoft.com/office/drawing/2014/main" id="{1B3E6F46-B372-2ECA-AC87-8EF2ECA69B83}"/>
              </a:ext>
            </a:extLst>
          </p:cNvPr>
          <p:cNvSpPr txBox="1"/>
          <p:nvPr/>
        </p:nvSpPr>
        <p:spPr>
          <a:xfrm>
            <a:off x="8536610" y="4229538"/>
            <a:ext cx="391454" cy="246221"/>
          </a:xfrm>
          <a:prstGeom prst="rect">
            <a:avLst/>
          </a:prstGeom>
          <a:noFill/>
        </p:spPr>
        <p:txBody>
          <a:bodyPr wrap="none" rtlCol="0">
            <a:spAutoFit/>
          </a:bodyPr>
          <a:lstStyle/>
          <a:p>
            <a:r>
              <a:rPr lang="en-US" sz="1000"/>
              <a:t>645</a:t>
            </a:r>
          </a:p>
        </p:txBody>
      </p:sp>
      <p:sp>
        <p:nvSpPr>
          <p:cNvPr id="29" name="TextBox 28">
            <a:extLst>
              <a:ext uri="{FF2B5EF4-FFF2-40B4-BE49-F238E27FC236}">
                <a16:creationId xmlns:a16="http://schemas.microsoft.com/office/drawing/2014/main" id="{65ADE97F-0056-45F1-BBEF-E36B983470E7}"/>
              </a:ext>
            </a:extLst>
          </p:cNvPr>
          <p:cNvSpPr txBox="1"/>
          <p:nvPr/>
        </p:nvSpPr>
        <p:spPr>
          <a:xfrm>
            <a:off x="9649405" y="2425114"/>
            <a:ext cx="391454" cy="246221"/>
          </a:xfrm>
          <a:prstGeom prst="rect">
            <a:avLst/>
          </a:prstGeom>
          <a:noFill/>
        </p:spPr>
        <p:txBody>
          <a:bodyPr wrap="none" rtlCol="0">
            <a:spAutoFit/>
          </a:bodyPr>
          <a:lstStyle/>
          <a:p>
            <a:r>
              <a:rPr lang="en-US" sz="1000"/>
              <a:t>645</a:t>
            </a:r>
          </a:p>
        </p:txBody>
      </p:sp>
      <p:sp>
        <p:nvSpPr>
          <p:cNvPr id="2" name="TextBox 1">
            <a:extLst>
              <a:ext uri="{FF2B5EF4-FFF2-40B4-BE49-F238E27FC236}">
                <a16:creationId xmlns:a16="http://schemas.microsoft.com/office/drawing/2014/main" id="{6E3F67D2-EADD-F791-9EA1-724E2439D6A8}"/>
              </a:ext>
            </a:extLst>
          </p:cNvPr>
          <p:cNvSpPr txBox="1"/>
          <p:nvPr/>
        </p:nvSpPr>
        <p:spPr>
          <a:xfrm>
            <a:off x="9820854" y="3215688"/>
            <a:ext cx="391454" cy="246221"/>
          </a:xfrm>
          <a:prstGeom prst="rect">
            <a:avLst/>
          </a:prstGeom>
          <a:noFill/>
        </p:spPr>
        <p:txBody>
          <a:bodyPr wrap="none" lIns="91440" tIns="45720" rIns="91440" bIns="45720" rtlCol="0" anchor="t">
            <a:spAutoFit/>
          </a:bodyPr>
          <a:lstStyle/>
          <a:p>
            <a:r>
              <a:rPr lang="en-US" sz="1000"/>
              <a:t>610</a:t>
            </a:r>
          </a:p>
        </p:txBody>
      </p:sp>
      <p:sp>
        <p:nvSpPr>
          <p:cNvPr id="3" name="TextBox 2">
            <a:extLst>
              <a:ext uri="{FF2B5EF4-FFF2-40B4-BE49-F238E27FC236}">
                <a16:creationId xmlns:a16="http://schemas.microsoft.com/office/drawing/2014/main" id="{CF0D0F9C-A841-C3EB-16CB-F7BA2B9FA04F}"/>
              </a:ext>
            </a:extLst>
          </p:cNvPr>
          <p:cNvSpPr txBox="1"/>
          <p:nvPr/>
        </p:nvSpPr>
        <p:spPr>
          <a:xfrm>
            <a:off x="8925504" y="3882438"/>
            <a:ext cx="391454" cy="246221"/>
          </a:xfrm>
          <a:prstGeom prst="rect">
            <a:avLst/>
          </a:prstGeom>
          <a:noFill/>
        </p:spPr>
        <p:txBody>
          <a:bodyPr wrap="none" lIns="91440" tIns="45720" rIns="91440" bIns="45720" rtlCol="0" anchor="t">
            <a:spAutoFit/>
          </a:bodyPr>
          <a:lstStyle/>
          <a:p>
            <a:r>
              <a:rPr lang="en-US" sz="1000"/>
              <a:t>610</a:t>
            </a:r>
          </a:p>
        </p:txBody>
      </p:sp>
      <p:sp>
        <p:nvSpPr>
          <p:cNvPr id="6" name="TextBox 5">
            <a:extLst>
              <a:ext uri="{FF2B5EF4-FFF2-40B4-BE49-F238E27FC236}">
                <a16:creationId xmlns:a16="http://schemas.microsoft.com/office/drawing/2014/main" id="{8C49FA32-D3E4-F2F1-98B1-A65841908241}"/>
              </a:ext>
            </a:extLst>
          </p:cNvPr>
          <p:cNvSpPr txBox="1"/>
          <p:nvPr/>
        </p:nvSpPr>
        <p:spPr>
          <a:xfrm>
            <a:off x="9371396" y="4390984"/>
            <a:ext cx="391454" cy="246221"/>
          </a:xfrm>
          <a:prstGeom prst="rect">
            <a:avLst/>
          </a:prstGeom>
          <a:noFill/>
        </p:spPr>
        <p:txBody>
          <a:bodyPr wrap="none" rtlCol="0">
            <a:spAutoFit/>
          </a:bodyPr>
          <a:lstStyle/>
          <a:p>
            <a:r>
              <a:rPr lang="en-US" sz="1000"/>
              <a:t>612</a:t>
            </a:r>
          </a:p>
        </p:txBody>
      </p:sp>
      <p:sp>
        <p:nvSpPr>
          <p:cNvPr id="12" name="TextBox 11">
            <a:extLst>
              <a:ext uri="{FF2B5EF4-FFF2-40B4-BE49-F238E27FC236}">
                <a16:creationId xmlns:a16="http://schemas.microsoft.com/office/drawing/2014/main" id="{4D44B300-8846-31B6-5B69-CF74A974A4BA}"/>
              </a:ext>
            </a:extLst>
          </p:cNvPr>
          <p:cNvSpPr txBox="1"/>
          <p:nvPr/>
        </p:nvSpPr>
        <p:spPr>
          <a:xfrm>
            <a:off x="1815696" y="2800937"/>
            <a:ext cx="1967410" cy="300082"/>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350" b="1" dirty="0">
                <a:solidFill>
                  <a:srgbClr val="E7E6E6"/>
                </a:solidFill>
                <a:cs typeface="Segoe UI"/>
              </a:rPr>
              <a:t>Prioridad comunitaria</a:t>
            </a:r>
          </a:p>
        </p:txBody>
      </p:sp>
      <p:sp>
        <p:nvSpPr>
          <p:cNvPr id="23" name="Oval 22">
            <a:extLst>
              <a:ext uri="{FF2B5EF4-FFF2-40B4-BE49-F238E27FC236}">
                <a16:creationId xmlns:a16="http://schemas.microsoft.com/office/drawing/2014/main" id="{92B2EC80-E427-630B-CDC1-6EE468A4A440}"/>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8" name="Graphic 37" descr="Users outline">
            <a:extLst>
              <a:ext uri="{FF2B5EF4-FFF2-40B4-BE49-F238E27FC236}">
                <a16:creationId xmlns:a16="http://schemas.microsoft.com/office/drawing/2014/main" id="{4F9F7982-ED99-05F9-1A7E-8F7018DD19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32"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1697018755"/>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+37 mil</a:t>
                      </a:r>
                    </a:p>
                  </a:txBody>
                  <a:tcPr/>
                </a:tc>
                <a:tc>
                  <a:txBody>
                    <a:bodyPr/>
                    <a:lstStyle/>
                    <a:p>
                      <a:pPr algn="ctr"/>
                      <a:r>
                        <a:rPr lang="es-ES" sz="1600" dirty="0"/>
                        <a:t>+614 mil</a:t>
                      </a:r>
                    </a:p>
                  </a:txBody>
                  <a:tcPr/>
                </a:tc>
                <a:tc>
                  <a:txBody>
                    <a:bodyPr/>
                    <a:lstStyle/>
                    <a:p>
                      <a:pPr lvl="0" algn="ctr">
                        <a:buNone/>
                      </a:pPr>
                      <a:r>
                        <a:rPr lang="es-ES" sz="1600" dirty="0"/>
                        <a:t>+20</a:t>
                      </a:r>
                    </a:p>
                  </a:txBody>
                  <a:tcPr/>
                </a:tc>
                <a:tc>
                  <a:txBody>
                    <a:bodyPr/>
                    <a:lstStyle/>
                    <a:p>
                      <a:pPr algn="ctr"/>
                      <a:r>
                        <a:rPr lang="es-ES" sz="1600" dirty="0"/>
                        <a:t>+3</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2620898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4B545C-BA38-B236-B544-CD1522C65DCE}"/>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0" name="Oval 9">
            <a:extLst>
              <a:ext uri="{FF2B5EF4-FFF2-40B4-BE49-F238E27FC236}">
                <a16:creationId xmlns:a16="http://schemas.microsoft.com/office/drawing/2014/main" id="{9ECE7556-00A3-437A-D210-7EDDEC5960F9}"/>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2" name="Oval 11">
            <a:extLst>
              <a:ext uri="{FF2B5EF4-FFF2-40B4-BE49-F238E27FC236}">
                <a16:creationId xmlns:a16="http://schemas.microsoft.com/office/drawing/2014/main" id="{BD08F760-277B-1458-7911-39E1F071B6F0}"/>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3" name="Oval 12">
            <a:extLst>
              <a:ext uri="{FF2B5EF4-FFF2-40B4-BE49-F238E27FC236}">
                <a16:creationId xmlns:a16="http://schemas.microsoft.com/office/drawing/2014/main" id="{1B3839DE-C7AC-5460-EE9B-593D4F587EAC}"/>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9" name="Picture 1" descr="Chat outline">
            <a:extLst>
              <a:ext uri="{FF2B5EF4-FFF2-40B4-BE49-F238E27FC236}">
                <a16:creationId xmlns:a16="http://schemas.microsoft.com/office/drawing/2014/main" id="{F1B0DBD6-F5A5-92D3-C169-BAD0A54D9F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0" name="Picture 13" descr="Crane outline">
            <a:extLst>
              <a:ext uri="{FF2B5EF4-FFF2-40B4-BE49-F238E27FC236}">
                <a16:creationId xmlns:a16="http://schemas.microsoft.com/office/drawing/2014/main" id="{BDB281D9-D750-7A14-51FB-1FA14F676FB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1" name="Picture 8" descr="Single gear outline">
            <a:extLst>
              <a:ext uri="{FF2B5EF4-FFF2-40B4-BE49-F238E27FC236}">
                <a16:creationId xmlns:a16="http://schemas.microsoft.com/office/drawing/2014/main" id="{F81E1F09-8C96-9F95-40B2-05B639DA45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3" name="Picture 11" descr="Bus outline">
            <a:extLst>
              <a:ext uri="{FF2B5EF4-FFF2-40B4-BE49-F238E27FC236}">
                <a16:creationId xmlns:a16="http://schemas.microsoft.com/office/drawing/2014/main" id="{71F60F21-FA72-7C5B-B985-BA5F77EADD4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err="1"/>
              <a:t>Brigham</a:t>
            </a:r>
            <a:r>
              <a:rPr lang="es-ES" dirty="0"/>
              <a:t> City</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630*:</a:t>
            </a:r>
            <a:r>
              <a:rPr lang="es-ES" dirty="0"/>
              <a:t> Hasta la estación Pleasant View</a:t>
            </a:r>
            <a:br>
              <a:rPr lang="es-ES" dirty="0"/>
            </a:br>
            <a:r>
              <a:rPr lang="es-ES" dirty="0"/>
              <a:t>Se amplía el servicio a 30 minutos</a:t>
            </a:r>
          </a:p>
          <a:p>
            <a:pPr>
              <a:buNone/>
            </a:pPr>
            <a:r>
              <a:rPr lang="es-ES" b="1" u="sng" dirty="0"/>
              <a:t>Nuevo servicio IMZ*</a:t>
            </a:r>
          </a:p>
          <a:p>
            <a:pPr marL="0" indent="0">
              <a:buNone/>
            </a:pPr>
            <a:r>
              <a:rPr lang="es-ES" dirty="0"/>
              <a:t>Sustituye a la ruta F638*</a:t>
            </a:r>
          </a:p>
        </p:txBody>
      </p:sp>
      <p:pic>
        <p:nvPicPr>
          <p:cNvPr id="7" name="Content Placeholder 6">
            <a:extLst>
              <a:ext uri="{FF2B5EF4-FFF2-40B4-BE49-F238E27FC236}">
                <a16:creationId xmlns:a16="http://schemas.microsoft.com/office/drawing/2014/main" id="{FC32A112-AEB9-B9B4-C227-D95CC3BAF76A}"/>
              </a:ext>
            </a:extLst>
          </p:cNvPr>
          <p:cNvPicPr>
            <a:picLocks noGrp="1" noChangeAspect="1"/>
          </p:cNvPicPr>
          <p:nvPr>
            <p:ph sz="half" idx="2"/>
          </p:nvPr>
        </p:nvPicPr>
        <p:blipFill>
          <a:blip r:embed="rId11"/>
          <a:stretch>
            <a:fillRect/>
          </a:stretch>
        </p:blipFill>
        <p:spPr>
          <a:xfrm>
            <a:off x="6350027" y="599349"/>
            <a:ext cx="3891284" cy="4733428"/>
          </a:xfrm>
        </p:spPr>
      </p:pic>
      <p:sp>
        <p:nvSpPr>
          <p:cNvPr id="14" name="Slide Number Placeholder 13">
            <a:extLst>
              <a:ext uri="{FF2B5EF4-FFF2-40B4-BE49-F238E27FC236}">
                <a16:creationId xmlns:a16="http://schemas.microsoft.com/office/drawing/2014/main" id="{9D586D50-96CD-ED8B-FB7F-097274B12B5F}"/>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42</a:t>
            </a:fld>
            <a:endParaRPr lang="en-US">
              <a:solidFill>
                <a:prstClr val="black">
                  <a:tint val="75000"/>
                </a:prstClr>
              </a:solidFill>
            </a:endParaRPr>
          </a:p>
        </p:txBody>
      </p:sp>
      <p:sp>
        <p:nvSpPr>
          <p:cNvPr id="18" name="TextBox 17">
            <a:extLst>
              <a:ext uri="{FF2B5EF4-FFF2-40B4-BE49-F238E27FC236}">
                <a16:creationId xmlns:a16="http://schemas.microsoft.com/office/drawing/2014/main" id="{5C53B757-5A04-60CF-553F-63B7478838AF}"/>
              </a:ext>
            </a:extLst>
          </p:cNvPr>
          <p:cNvSpPr txBox="1"/>
          <p:nvPr/>
        </p:nvSpPr>
        <p:spPr>
          <a:xfrm>
            <a:off x="8508035" y="3265511"/>
            <a:ext cx="391454" cy="246221"/>
          </a:xfrm>
          <a:prstGeom prst="rect">
            <a:avLst/>
          </a:prstGeom>
          <a:noFill/>
        </p:spPr>
        <p:txBody>
          <a:bodyPr wrap="none" rtlCol="0">
            <a:spAutoFit/>
          </a:bodyPr>
          <a:lstStyle/>
          <a:p>
            <a:r>
              <a:rPr lang="en-US" sz="1000"/>
              <a:t>630</a:t>
            </a:r>
          </a:p>
        </p:txBody>
      </p:sp>
      <p:sp>
        <p:nvSpPr>
          <p:cNvPr id="8" name="Oval 7">
            <a:extLst>
              <a:ext uri="{FF2B5EF4-FFF2-40B4-BE49-F238E27FC236}">
                <a16:creationId xmlns:a16="http://schemas.microsoft.com/office/drawing/2014/main" id="{3CD16A47-E508-7CB7-5C75-98842271FD62}"/>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6" name="Graphic 15" descr="Users outline">
            <a:extLst>
              <a:ext uri="{FF2B5EF4-FFF2-40B4-BE49-F238E27FC236}">
                <a16:creationId xmlns:a16="http://schemas.microsoft.com/office/drawing/2014/main" id="{BB7D3B19-5163-87FF-FB7B-279825EA38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2"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444255462"/>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550" dirty="0"/>
                        <a:t>+5.7 mil</a:t>
                      </a:r>
                    </a:p>
                  </a:txBody>
                  <a:tcPr/>
                </a:tc>
                <a:tc>
                  <a:txBody>
                    <a:bodyPr/>
                    <a:lstStyle/>
                    <a:p>
                      <a:pPr algn="ctr"/>
                      <a:r>
                        <a:rPr lang="es-ES" sz="1550" dirty="0"/>
                        <a:t>+186 mil</a:t>
                      </a:r>
                    </a:p>
                  </a:txBody>
                  <a:tcPr/>
                </a:tc>
                <a:tc>
                  <a:txBody>
                    <a:bodyPr/>
                    <a:lstStyle/>
                    <a:p>
                      <a:pPr algn="ctr"/>
                      <a:r>
                        <a:rPr lang="es-ES" sz="1550" dirty="0"/>
                        <a:t>+3</a:t>
                      </a:r>
                    </a:p>
                  </a:txBody>
                  <a:tcPr/>
                </a:tc>
                <a:tc>
                  <a:txBody>
                    <a:bodyPr/>
                    <a:lstStyle/>
                    <a:p>
                      <a:pPr algn="ctr"/>
                      <a:r>
                        <a:rPr lang="es-ES" sz="1550" dirty="0"/>
                        <a:t>0</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27716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7849" b="7849"/>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fld id="{0D233E8C-AF31-456D-A108-663B8DF80B30}" type="slidenum">
              <a:rPr lang="en-US" smtClean="0"/>
              <a:pPr/>
              <a:t>43</a:t>
            </a:fld>
            <a:endParaRPr lang="en-US"/>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dirty="0">
                <a:solidFill>
                  <a:schemeClr val="bg1"/>
                </a:solidFill>
                <a:latin typeface="Segoe UI Black"/>
                <a:ea typeface="Segoe UI Black"/>
              </a:rPr>
            </a:br>
            <a:r>
              <a:rPr lang="es-ES" sz="5400" dirty="0">
                <a:latin typeface="Segoe UI Black"/>
                <a:ea typeface="Segoe UI Black"/>
              </a:rPr>
              <a:t>Condado de Salt Lake</a:t>
            </a:r>
            <a:br>
              <a:rPr lang="en-US" sz="5400" dirty="0">
                <a:solidFill>
                  <a:schemeClr val="bg1"/>
                </a:solidFill>
                <a:latin typeface="Segoe UI Black"/>
                <a:ea typeface="Segoe UI Black"/>
              </a:rPr>
            </a:br>
            <a:r>
              <a:rPr lang="es-ES" sz="3600" i="1" dirty="0">
                <a:latin typeface="Segoe UI" panose="020B0502040204020203" pitchFamily="34" charset="0"/>
                <a:ea typeface="Segoe UI Black"/>
                <a:cs typeface="Segoe UI" panose="020B0502040204020203" pitchFamily="34" charset="0"/>
              </a:rPr>
              <a:t>Abril de</a:t>
            </a:r>
            <a:r>
              <a:rPr lang="es-ES" sz="3600" i="1" dirty="0">
                <a:latin typeface="Segoe UI Black"/>
                <a:ea typeface="Segoe UI Black"/>
                <a:cs typeface="Segoe UI" panose="020B0502040204020203" pitchFamily="34" charset="0"/>
              </a:rPr>
              <a:t> </a:t>
            </a:r>
            <a:r>
              <a:rPr lang="es-ES" sz="3600" i="1" dirty="0">
                <a:latin typeface="Segoe UI" panose="020B0502040204020203" pitchFamily="34" charset="0"/>
                <a:ea typeface="Segoe UI Black"/>
                <a:cs typeface="Segoe UI" panose="020B0502040204020203" pitchFamily="34" charset="0"/>
              </a:rPr>
              <a:t>2026</a:t>
            </a:r>
            <a:endParaRPr lang="en-US" sz="3600" i="1" dirty="0">
              <a:solidFill>
                <a:schemeClr val="bg1"/>
              </a:solidFill>
              <a:latin typeface="Segoe UI Black"/>
              <a:ea typeface="Segoe UI Black"/>
            </a:endParaRPr>
          </a:p>
        </p:txBody>
      </p:sp>
    </p:spTree>
    <p:extLst>
      <p:ext uri="{BB962C8B-B14F-4D97-AF65-F5344CB8AC3E}">
        <p14:creationId xmlns:p14="http://schemas.microsoft.com/office/powerpoint/2010/main" val="3875110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9D535-0FAB-FE00-4444-AF01323ABA82}"/>
              </a:ext>
            </a:extLst>
          </p:cNvPr>
          <p:cNvSpPr>
            <a:spLocks noGrp="1"/>
          </p:cNvSpPr>
          <p:nvPr>
            <p:ph type="sldNum" sz="quarter" idx="12"/>
          </p:nvPr>
        </p:nvSpPr>
        <p:spPr/>
        <p:txBody>
          <a:bodyPr/>
          <a:lstStyle/>
          <a:p>
            <a:fld id="{0D233E8C-AF31-456D-A108-663B8DF80B30}" type="slidenum">
              <a:rPr lang="en-US" smtClean="0"/>
              <a:pPr/>
              <a:t>44</a:t>
            </a:fld>
            <a:endParaRPr lang="en-US"/>
          </a:p>
        </p:txBody>
      </p:sp>
      <p:sp>
        <p:nvSpPr>
          <p:cNvPr id="6" name="TextBox 5">
            <a:extLst>
              <a:ext uri="{FF2B5EF4-FFF2-40B4-BE49-F238E27FC236}">
                <a16:creationId xmlns:a16="http://schemas.microsoft.com/office/drawing/2014/main" id="{A431806D-AAAC-983F-6194-31483AA32147}"/>
              </a:ext>
            </a:extLst>
          </p:cNvPr>
          <p:cNvSpPr txBox="1"/>
          <p:nvPr/>
        </p:nvSpPr>
        <p:spPr>
          <a:xfrm>
            <a:off x="612648" y="548156"/>
            <a:ext cx="4380750" cy="273921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err="1">
                <a:cs typeface="Segoe UI"/>
              </a:rPr>
              <a:t>Servicio</a:t>
            </a:r>
            <a:r>
              <a:rPr lang="en-US" sz="2800" b="1" i="1" dirty="0">
                <a:cs typeface="Segoe UI"/>
              </a:rPr>
              <a:t> de bus </a:t>
            </a:r>
            <a:r>
              <a:rPr lang="en-US" sz="2800" b="1" i="1" dirty="0" err="1">
                <a:cs typeface="Segoe UI"/>
              </a:rPr>
              <a:t>ampliado</a:t>
            </a:r>
            <a:endParaRPr lang="en-US" sz="2800" b="1" i="1" dirty="0">
              <a:cs typeface="Segoe UI"/>
            </a:endParaRPr>
          </a:p>
          <a:p>
            <a:r>
              <a:rPr lang="en-US" b="1" i="1" dirty="0">
                <a:cs typeface="Segoe UI"/>
              </a:rPr>
              <a:t>Ruta 54</a:t>
            </a:r>
          </a:p>
          <a:p>
            <a:pPr marL="285750" indent="-285750">
              <a:buFont typeface="Arial"/>
              <a:buChar char="•"/>
            </a:pPr>
            <a:r>
              <a:rPr lang="en-US" dirty="0">
                <a:cs typeface="Segoe UI"/>
              </a:rPr>
              <a:t>Lunes a </a:t>
            </a:r>
            <a:r>
              <a:rPr lang="en-US" dirty="0" err="1">
                <a:cs typeface="Segoe UI"/>
              </a:rPr>
              <a:t>viernes</a:t>
            </a:r>
            <a:r>
              <a:rPr lang="en-US" dirty="0">
                <a:cs typeface="Segoe UI"/>
              </a:rPr>
              <a:t>: 15-min</a:t>
            </a:r>
          </a:p>
          <a:p>
            <a:pPr marL="285750" indent="-285750">
              <a:buFont typeface="Arial"/>
              <a:buChar char="•"/>
            </a:pPr>
            <a:r>
              <a:rPr lang="en-US" dirty="0" err="1">
                <a:cs typeface="Segoe UI"/>
              </a:rPr>
              <a:t>Sábado</a:t>
            </a:r>
            <a:r>
              <a:rPr lang="en-US" dirty="0">
                <a:cs typeface="Segoe UI"/>
              </a:rPr>
              <a:t>: 15-min</a:t>
            </a:r>
          </a:p>
          <a:p>
            <a:pPr marL="285750" indent="-285750">
              <a:buFont typeface="Arial"/>
              <a:buChar char="•"/>
            </a:pPr>
            <a:r>
              <a:rPr lang="en-US" dirty="0">
                <a:cs typeface="Segoe UI"/>
              </a:rPr>
              <a:t>Domingo: 30-min</a:t>
            </a:r>
          </a:p>
          <a:p>
            <a:r>
              <a:rPr lang="en-US" b="1" i="1" dirty="0">
                <a:cs typeface="Segoe UI"/>
              </a:rPr>
              <a:t>Ruta 205</a:t>
            </a:r>
            <a:endParaRPr lang="en-US" dirty="0">
              <a:cs typeface="Segoe UI"/>
            </a:endParaRPr>
          </a:p>
          <a:p>
            <a:pPr marL="285750" indent="-285750">
              <a:buFont typeface="Arial"/>
              <a:buChar char="•"/>
            </a:pPr>
            <a:r>
              <a:rPr lang="en-US" dirty="0">
                <a:cs typeface="Segoe UI"/>
              </a:rPr>
              <a:t>Lunes a </a:t>
            </a:r>
            <a:r>
              <a:rPr lang="en-US" dirty="0" err="1">
                <a:cs typeface="Segoe UI"/>
              </a:rPr>
              <a:t>viernes</a:t>
            </a:r>
            <a:r>
              <a:rPr lang="en-US" dirty="0">
                <a:cs typeface="Segoe UI"/>
              </a:rPr>
              <a:t>: 15-min</a:t>
            </a:r>
          </a:p>
          <a:p>
            <a:pPr marL="285750" indent="-285750">
              <a:buFont typeface="Arial"/>
              <a:buChar char="•"/>
            </a:pPr>
            <a:r>
              <a:rPr lang="en-US" dirty="0" err="1">
                <a:cs typeface="Segoe UI"/>
              </a:rPr>
              <a:t>Sábado</a:t>
            </a:r>
            <a:r>
              <a:rPr lang="en-US" dirty="0">
                <a:cs typeface="Segoe UI"/>
              </a:rPr>
              <a:t>: 15-min</a:t>
            </a:r>
          </a:p>
          <a:p>
            <a:pPr marL="285750" indent="-285750">
              <a:buFont typeface="Arial"/>
              <a:buChar char="•"/>
            </a:pPr>
            <a:r>
              <a:rPr lang="en-US" dirty="0">
                <a:cs typeface="Segoe UI"/>
              </a:rPr>
              <a:t>Domingo: 30-min</a:t>
            </a:r>
          </a:p>
        </p:txBody>
      </p:sp>
      <p:sp>
        <p:nvSpPr>
          <p:cNvPr id="7" name="TextBox 6">
            <a:extLst>
              <a:ext uri="{FF2B5EF4-FFF2-40B4-BE49-F238E27FC236}">
                <a16:creationId xmlns:a16="http://schemas.microsoft.com/office/drawing/2014/main" id="{9613759C-2E7E-0B64-E026-D12E3CE03F50}"/>
              </a:ext>
            </a:extLst>
          </p:cNvPr>
          <p:cNvSpPr txBox="1"/>
          <p:nvPr/>
        </p:nvSpPr>
        <p:spPr>
          <a:xfrm>
            <a:off x="6265817" y="4285584"/>
            <a:ext cx="3904342" cy="123110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Nueva </a:t>
            </a:r>
            <a:r>
              <a:rPr lang="en-US" sz="2800" b="1" i="1" dirty="0" err="1">
                <a:cs typeface="Segoe UI"/>
              </a:rPr>
              <a:t>estación</a:t>
            </a:r>
            <a:r>
              <a:rPr lang="en-US" sz="2800" b="1" i="1" dirty="0">
                <a:cs typeface="Segoe UI"/>
              </a:rPr>
              <a:t> de la </a:t>
            </a:r>
            <a:r>
              <a:rPr lang="en-US" sz="2800" b="1" i="1" dirty="0" err="1">
                <a:cs typeface="Segoe UI"/>
              </a:rPr>
              <a:t>Línea</a:t>
            </a:r>
            <a:r>
              <a:rPr lang="en-US" sz="2800" b="1" i="1" dirty="0">
                <a:cs typeface="Segoe UI"/>
              </a:rPr>
              <a:t> S</a:t>
            </a:r>
            <a:endParaRPr lang="en-US" dirty="0"/>
          </a:p>
          <a:p>
            <a:r>
              <a:rPr lang="en-US" b="1" i="1" dirty="0">
                <a:cs typeface="Segoe UI"/>
              </a:rPr>
              <a:t>Highland Drive</a:t>
            </a:r>
            <a:endParaRPr lang="en-US" dirty="0"/>
          </a:p>
        </p:txBody>
      </p:sp>
      <p:pic>
        <p:nvPicPr>
          <p:cNvPr id="8" name="Picture 7">
            <a:extLst>
              <a:ext uri="{FF2B5EF4-FFF2-40B4-BE49-F238E27FC236}">
                <a16:creationId xmlns:a16="http://schemas.microsoft.com/office/drawing/2014/main" id="{22697E48-5615-2827-8D66-9730BC93A4DB}"/>
              </a:ext>
            </a:extLst>
          </p:cNvPr>
          <p:cNvPicPr>
            <a:picLocks noChangeAspect="1"/>
          </p:cNvPicPr>
          <p:nvPr/>
        </p:nvPicPr>
        <p:blipFill>
          <a:blip r:embed="rId2"/>
          <a:stretch>
            <a:fillRect/>
          </a:stretch>
        </p:blipFill>
        <p:spPr>
          <a:xfrm>
            <a:off x="5519683" y="785574"/>
            <a:ext cx="4241800" cy="2812104"/>
          </a:xfrm>
          <a:prstGeom prst="rect">
            <a:avLst/>
          </a:prstGeom>
        </p:spPr>
      </p:pic>
      <p:pic>
        <p:nvPicPr>
          <p:cNvPr id="2" name="Picture 1">
            <a:extLst>
              <a:ext uri="{FF2B5EF4-FFF2-40B4-BE49-F238E27FC236}">
                <a16:creationId xmlns:a16="http://schemas.microsoft.com/office/drawing/2014/main" id="{CE41B50F-F51F-822A-C352-0D6E3B60BD34}"/>
              </a:ext>
            </a:extLst>
          </p:cNvPr>
          <p:cNvPicPr>
            <a:picLocks noChangeAspect="1"/>
          </p:cNvPicPr>
          <p:nvPr/>
        </p:nvPicPr>
        <p:blipFill>
          <a:blip r:embed="rId3"/>
          <a:stretch>
            <a:fillRect/>
          </a:stretch>
        </p:blipFill>
        <p:spPr>
          <a:xfrm>
            <a:off x="1716616" y="3804878"/>
            <a:ext cx="3277809" cy="2194642"/>
          </a:xfrm>
          <a:prstGeom prst="rect">
            <a:avLst/>
          </a:prstGeom>
        </p:spPr>
      </p:pic>
    </p:spTree>
    <p:extLst>
      <p:ext uri="{BB962C8B-B14F-4D97-AF65-F5344CB8AC3E}">
        <p14:creationId xmlns:p14="http://schemas.microsoft.com/office/powerpoint/2010/main" val="821613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E01331-CF7E-F427-E691-364C1B52C7E9}"/>
              </a:ext>
            </a:extLst>
          </p:cNvPr>
          <p:cNvSpPr>
            <a:spLocks noGrp="1"/>
          </p:cNvSpPr>
          <p:nvPr>
            <p:ph type="sldNum" sz="quarter" idx="12"/>
          </p:nvPr>
        </p:nvSpPr>
        <p:spPr/>
        <p:txBody>
          <a:bodyPr/>
          <a:lstStyle/>
          <a:p>
            <a:fld id="{7443972A-68F0-4EEE-8D44-8247859870C0}" type="slidenum">
              <a:rPr lang="en-US" smtClean="0"/>
              <a:pPr/>
              <a:t>45</a:t>
            </a:fld>
            <a:endParaRPr lang="en-US"/>
          </a:p>
        </p:txBody>
      </p:sp>
      <p:pic>
        <p:nvPicPr>
          <p:cNvPr id="7" name="Picture 6" descr="A map with a green line&#10;&#10;Description automatically generated">
            <a:extLst>
              <a:ext uri="{FF2B5EF4-FFF2-40B4-BE49-F238E27FC236}">
                <a16:creationId xmlns:a16="http://schemas.microsoft.com/office/drawing/2014/main" id="{E6957ED0-77C2-84F4-AAF9-F3F480B45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652BB2C0-1F38-E5B0-6D7C-0C68552DD01E}"/>
              </a:ext>
            </a:extLst>
          </p:cNvPr>
          <p:cNvSpPr txBox="1"/>
          <p:nvPr/>
        </p:nvSpPr>
        <p:spPr>
          <a:xfrm>
            <a:off x="2622073" y="865096"/>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err="1">
                <a:cs typeface="Segoe UI"/>
              </a:rPr>
              <a:t>Rutas</a:t>
            </a:r>
            <a:r>
              <a:rPr lang="en-US" sz="2800" b="1" i="1" dirty="0">
                <a:cs typeface="Segoe UI"/>
              </a:rPr>
              <a:t> 2A/2B</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6-9 </a:t>
            </a:r>
            <a:r>
              <a:rPr lang="en-US" sz="1600" dirty="0" err="1">
                <a:cs typeface="Segoe UI"/>
              </a:rPr>
              <a:t>minutos</a:t>
            </a:r>
            <a:r>
              <a:rPr lang="en-US" sz="1600" dirty="0">
                <a:cs typeface="Segoe UI"/>
              </a:rPr>
              <a:t> </a:t>
            </a:r>
            <a:r>
              <a:rPr lang="en-US" sz="1600" dirty="0" err="1">
                <a:cs typeface="Segoe UI"/>
              </a:rPr>
              <a:t>en</a:t>
            </a:r>
            <a:r>
              <a:rPr lang="en-US" sz="1600" dirty="0">
                <a:cs typeface="Segoe UI"/>
              </a:rPr>
              <a:t> 200 South (</a:t>
            </a:r>
            <a:r>
              <a:rPr lang="en-US" sz="1600" dirty="0" err="1">
                <a:cs typeface="Segoe UI"/>
              </a:rPr>
              <a:t>reemplaza</a:t>
            </a:r>
            <a:r>
              <a:rPr lang="en-US" sz="1600" dirty="0">
                <a:cs typeface="Segoe UI"/>
              </a:rPr>
              <a:t> routes 2, 220)</a:t>
            </a:r>
          </a:p>
        </p:txBody>
      </p:sp>
      <p:sp>
        <p:nvSpPr>
          <p:cNvPr id="10" name="TextBox 9">
            <a:extLst>
              <a:ext uri="{FF2B5EF4-FFF2-40B4-BE49-F238E27FC236}">
                <a16:creationId xmlns:a16="http://schemas.microsoft.com/office/drawing/2014/main" id="{3B9DAC53-5FD1-A085-FE3A-A0F7E23C666F}"/>
              </a:ext>
            </a:extLst>
          </p:cNvPr>
          <p:cNvSpPr txBox="1"/>
          <p:nvPr/>
        </p:nvSpPr>
        <p:spPr>
          <a:xfrm>
            <a:off x="5557569" y="424722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 2B</a:t>
            </a:r>
          </a:p>
          <a:p>
            <a:endParaRPr lang="en-US" sz="1200" b="1" i="1">
              <a:solidFill>
                <a:schemeClr val="accent1">
                  <a:lumMod val="49000"/>
                </a:schemeClr>
              </a:solidFill>
              <a:cs typeface="Segoe UI"/>
            </a:endParaRPr>
          </a:p>
        </p:txBody>
      </p:sp>
      <p:sp>
        <p:nvSpPr>
          <p:cNvPr id="9" name="TextBox 8">
            <a:extLst>
              <a:ext uri="{FF2B5EF4-FFF2-40B4-BE49-F238E27FC236}">
                <a16:creationId xmlns:a16="http://schemas.microsoft.com/office/drawing/2014/main" id="{0A90BEA6-82BD-28FC-2AD2-042AA163C06E}"/>
              </a:ext>
            </a:extLst>
          </p:cNvPr>
          <p:cNvSpPr txBox="1"/>
          <p:nvPr/>
        </p:nvSpPr>
        <p:spPr>
          <a:xfrm>
            <a:off x="9596169" y="3481314"/>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a:t>
            </a:r>
          </a:p>
          <a:p>
            <a:endParaRPr lang="en-US" sz="1200" b="1" i="1">
              <a:solidFill>
                <a:schemeClr val="accent1">
                  <a:lumMod val="49000"/>
                </a:schemeClr>
              </a:solidFill>
              <a:cs typeface="Segoe UI"/>
            </a:endParaRPr>
          </a:p>
        </p:txBody>
      </p:sp>
      <p:cxnSp>
        <p:nvCxnSpPr>
          <p:cNvPr id="12" name="Connector: Elbow 11">
            <a:extLst>
              <a:ext uri="{FF2B5EF4-FFF2-40B4-BE49-F238E27FC236}">
                <a16:creationId xmlns:a16="http://schemas.microsoft.com/office/drawing/2014/main" id="{BA6BE463-9B5A-1CEB-DAE8-EC3F68AF2C79}"/>
              </a:ext>
            </a:extLst>
          </p:cNvPr>
          <p:cNvCxnSpPr>
            <a:cxnSpLocks/>
          </p:cNvCxnSpPr>
          <p:nvPr/>
        </p:nvCxnSpPr>
        <p:spPr>
          <a:xfrm rot="5400000" flipH="1" flipV="1">
            <a:off x="9610344" y="3493008"/>
            <a:ext cx="301752" cy="301752"/>
          </a:xfrm>
          <a:prstGeom prst="bentConnector3">
            <a:avLst>
              <a:gd name="adj1" fmla="val 1015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5F2730BB-9C21-D9CE-6DC3-661BA1D635DC}"/>
              </a:ext>
            </a:extLst>
          </p:cNvPr>
          <p:cNvCxnSpPr>
            <a:cxnSpLocks/>
          </p:cNvCxnSpPr>
          <p:nvPr/>
        </p:nvCxnSpPr>
        <p:spPr>
          <a:xfrm rot="10800000" flipV="1">
            <a:off x="9400032" y="3297634"/>
            <a:ext cx="377954" cy="346250"/>
          </a:xfrm>
          <a:prstGeom prst="bentConnector3">
            <a:avLst>
              <a:gd name="adj1" fmla="val 98387"/>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860592-9FDC-48EE-C9B4-ADD61B400226}"/>
              </a:ext>
            </a:extLst>
          </p:cNvPr>
          <p:cNvSpPr txBox="1"/>
          <p:nvPr/>
        </p:nvSpPr>
        <p:spPr>
          <a:xfrm>
            <a:off x="9417328" y="3083179"/>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2B</a:t>
            </a:r>
          </a:p>
          <a:p>
            <a:endParaRPr lang="en-US" sz="1200" b="1" i="1">
              <a:solidFill>
                <a:schemeClr val="accent1">
                  <a:lumMod val="49000"/>
                </a:schemeClr>
              </a:solidFill>
              <a:cs typeface="Segoe UI"/>
            </a:endParaRPr>
          </a:p>
        </p:txBody>
      </p:sp>
      <p:cxnSp>
        <p:nvCxnSpPr>
          <p:cNvPr id="22" name="Connector: Elbow 21">
            <a:extLst>
              <a:ext uri="{FF2B5EF4-FFF2-40B4-BE49-F238E27FC236}">
                <a16:creationId xmlns:a16="http://schemas.microsoft.com/office/drawing/2014/main" id="{5383C9CC-5A1C-EF3E-861A-BCFB3CC55680}"/>
              </a:ext>
            </a:extLst>
          </p:cNvPr>
          <p:cNvCxnSpPr>
            <a:cxnSpLocks/>
          </p:cNvCxnSpPr>
          <p:nvPr/>
        </p:nvCxnSpPr>
        <p:spPr>
          <a:xfrm rot="16200000" flipH="1">
            <a:off x="8776074" y="4996993"/>
            <a:ext cx="424957" cy="384048"/>
          </a:xfrm>
          <a:prstGeom prst="bentConnector3">
            <a:avLst>
              <a:gd name="adj1" fmla="val 10164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0D6BF9B-2241-55B6-6D40-7FA3A906535A}"/>
              </a:ext>
            </a:extLst>
          </p:cNvPr>
          <p:cNvSpPr txBox="1"/>
          <p:nvPr/>
        </p:nvSpPr>
        <p:spPr>
          <a:xfrm>
            <a:off x="8481592" y="5170663"/>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2B</a:t>
            </a:r>
          </a:p>
          <a:p>
            <a:endParaRPr lang="en-US" sz="1200" b="1" i="1">
              <a:solidFill>
                <a:schemeClr val="accent1">
                  <a:lumMod val="49000"/>
                </a:schemeClr>
              </a:solidFill>
              <a:cs typeface="Segoe UI"/>
            </a:endParaRPr>
          </a:p>
        </p:txBody>
      </p:sp>
      <p:cxnSp>
        <p:nvCxnSpPr>
          <p:cNvPr id="27" name="Connector: Elbow 26">
            <a:extLst>
              <a:ext uri="{FF2B5EF4-FFF2-40B4-BE49-F238E27FC236}">
                <a16:creationId xmlns:a16="http://schemas.microsoft.com/office/drawing/2014/main" id="{1A4A4E3C-C59E-DD33-17B7-AF8C55DE128E}"/>
              </a:ext>
            </a:extLst>
          </p:cNvPr>
          <p:cNvCxnSpPr>
            <a:cxnSpLocks/>
          </p:cNvCxnSpPr>
          <p:nvPr/>
        </p:nvCxnSpPr>
        <p:spPr>
          <a:xfrm rot="16200000" flipV="1">
            <a:off x="8898916" y="4889002"/>
            <a:ext cx="330650" cy="232675"/>
          </a:xfrm>
          <a:prstGeom prst="bentConnector3">
            <a:avLst>
              <a:gd name="adj1" fmla="val 2987"/>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730402E-53E3-21A2-9D98-5A56F8E0192D}"/>
              </a:ext>
            </a:extLst>
          </p:cNvPr>
          <p:cNvSpPr txBox="1"/>
          <p:nvPr/>
        </p:nvSpPr>
        <p:spPr>
          <a:xfrm>
            <a:off x="8895022" y="4891771"/>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a:t>
            </a:r>
          </a:p>
          <a:p>
            <a:endParaRPr lang="en-US" sz="1200" b="1" i="1">
              <a:solidFill>
                <a:schemeClr val="accent1">
                  <a:lumMod val="49000"/>
                </a:schemeClr>
              </a:solidFill>
              <a:cs typeface="Segoe UI"/>
            </a:endParaRPr>
          </a:p>
        </p:txBody>
      </p:sp>
      <p:cxnSp>
        <p:nvCxnSpPr>
          <p:cNvPr id="33" name="Straight Arrow Connector 32">
            <a:extLst>
              <a:ext uri="{FF2B5EF4-FFF2-40B4-BE49-F238E27FC236}">
                <a16:creationId xmlns:a16="http://schemas.microsoft.com/office/drawing/2014/main" id="{038E0E51-0959-702A-0EE6-7A1DB2F81A24}"/>
              </a:ext>
            </a:extLst>
          </p:cNvPr>
          <p:cNvCxnSpPr>
            <a:cxnSpLocks/>
          </p:cNvCxnSpPr>
          <p:nvPr/>
        </p:nvCxnSpPr>
        <p:spPr>
          <a:xfrm flipH="1" flipV="1">
            <a:off x="11082528" y="4370832"/>
            <a:ext cx="182880" cy="46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D722BF0-9896-C2AD-50BB-35B7412265F5}"/>
              </a:ext>
            </a:extLst>
          </p:cNvPr>
          <p:cNvCxnSpPr/>
          <p:nvPr/>
        </p:nvCxnSpPr>
        <p:spPr>
          <a:xfrm>
            <a:off x="10917936" y="4478058"/>
            <a:ext cx="173736" cy="413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61AD65E-71FF-A872-D008-8A2BBBB5E687}"/>
              </a:ext>
            </a:extLst>
          </p:cNvPr>
          <p:cNvSpPr txBox="1"/>
          <p:nvPr/>
        </p:nvSpPr>
        <p:spPr>
          <a:xfrm rot="20205893">
            <a:off x="10724920" y="4544356"/>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a:t>
            </a:r>
          </a:p>
          <a:p>
            <a:endParaRPr lang="en-US" sz="1200" b="1" i="1">
              <a:solidFill>
                <a:schemeClr val="accent1">
                  <a:lumMod val="49000"/>
                </a:schemeClr>
              </a:solidFill>
              <a:cs typeface="Segoe UI"/>
            </a:endParaRPr>
          </a:p>
        </p:txBody>
      </p:sp>
      <p:sp>
        <p:nvSpPr>
          <p:cNvPr id="38" name="TextBox 37">
            <a:extLst>
              <a:ext uri="{FF2B5EF4-FFF2-40B4-BE49-F238E27FC236}">
                <a16:creationId xmlns:a16="http://schemas.microsoft.com/office/drawing/2014/main" id="{7DA49726-B9BD-C21C-1EAB-D868320B1514}"/>
              </a:ext>
            </a:extLst>
          </p:cNvPr>
          <p:cNvSpPr txBox="1"/>
          <p:nvPr/>
        </p:nvSpPr>
        <p:spPr>
          <a:xfrm rot="19999059">
            <a:off x="11185369" y="4496999"/>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2B</a:t>
            </a:r>
          </a:p>
          <a:p>
            <a:endParaRPr lang="en-US" sz="1200" b="1" i="1">
              <a:solidFill>
                <a:schemeClr val="accent1">
                  <a:lumMod val="49000"/>
                </a:schemeClr>
              </a:solidFill>
              <a:cs typeface="Segoe UI"/>
            </a:endParaRPr>
          </a:p>
        </p:txBody>
      </p:sp>
      <p:sp>
        <p:nvSpPr>
          <p:cNvPr id="39" name="TextBox 38">
            <a:extLst>
              <a:ext uri="{FF2B5EF4-FFF2-40B4-BE49-F238E27FC236}">
                <a16:creationId xmlns:a16="http://schemas.microsoft.com/office/drawing/2014/main" id="{02133938-004F-B3C4-481A-DCD53C21ACFC}"/>
              </a:ext>
            </a:extLst>
          </p:cNvPr>
          <p:cNvSpPr txBox="1"/>
          <p:nvPr/>
        </p:nvSpPr>
        <p:spPr>
          <a:xfrm rot="2704199">
            <a:off x="10435478" y="363478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Mario Capecchi Dr</a:t>
            </a:r>
          </a:p>
        </p:txBody>
      </p:sp>
      <p:sp>
        <p:nvSpPr>
          <p:cNvPr id="40" name="TextBox 39">
            <a:extLst>
              <a:ext uri="{FF2B5EF4-FFF2-40B4-BE49-F238E27FC236}">
                <a16:creationId xmlns:a16="http://schemas.microsoft.com/office/drawing/2014/main" id="{C5F178F1-A093-06A2-8EDF-C7E3320FE29E}"/>
              </a:ext>
            </a:extLst>
          </p:cNvPr>
          <p:cNvSpPr txBox="1"/>
          <p:nvPr/>
        </p:nvSpPr>
        <p:spPr>
          <a:xfrm rot="929831">
            <a:off x="9471313" y="544748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South  Campus Dr</a:t>
            </a:r>
          </a:p>
        </p:txBody>
      </p:sp>
      <p:sp>
        <p:nvSpPr>
          <p:cNvPr id="41" name="TextBox 40">
            <a:extLst>
              <a:ext uri="{FF2B5EF4-FFF2-40B4-BE49-F238E27FC236}">
                <a16:creationId xmlns:a16="http://schemas.microsoft.com/office/drawing/2014/main" id="{CAFDEF7B-329A-DEF3-F258-22C4EAA273A1}"/>
              </a:ext>
            </a:extLst>
          </p:cNvPr>
          <p:cNvSpPr txBox="1"/>
          <p:nvPr/>
        </p:nvSpPr>
        <p:spPr>
          <a:xfrm rot="5400000">
            <a:off x="8361936" y="452572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St</a:t>
            </a:r>
          </a:p>
        </p:txBody>
      </p:sp>
      <p:sp>
        <p:nvSpPr>
          <p:cNvPr id="42" name="TextBox 41">
            <a:extLst>
              <a:ext uri="{FF2B5EF4-FFF2-40B4-BE49-F238E27FC236}">
                <a16:creationId xmlns:a16="http://schemas.microsoft.com/office/drawing/2014/main" id="{241B5A6B-34FC-9DE9-1307-B1399FB8A642}"/>
              </a:ext>
            </a:extLst>
          </p:cNvPr>
          <p:cNvSpPr txBox="1"/>
          <p:nvPr/>
        </p:nvSpPr>
        <p:spPr>
          <a:xfrm rot="17918374">
            <a:off x="9696268" y="272160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North  Campus Dr</a:t>
            </a:r>
          </a:p>
        </p:txBody>
      </p:sp>
      <p:sp>
        <p:nvSpPr>
          <p:cNvPr id="43" name="TextBox 42">
            <a:extLst>
              <a:ext uri="{FF2B5EF4-FFF2-40B4-BE49-F238E27FC236}">
                <a16:creationId xmlns:a16="http://schemas.microsoft.com/office/drawing/2014/main" id="{EA1DA3C4-2578-D13E-BC00-578828B2B0EC}"/>
              </a:ext>
            </a:extLst>
          </p:cNvPr>
          <p:cNvSpPr txBox="1"/>
          <p:nvPr/>
        </p:nvSpPr>
        <p:spPr>
          <a:xfrm>
            <a:off x="690280" y="4927407"/>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Salt Lake Central</a:t>
            </a:r>
            <a:endParaRPr lang="en-US" dirty="0"/>
          </a:p>
        </p:txBody>
      </p:sp>
    </p:spTree>
    <p:extLst>
      <p:ext uri="{BB962C8B-B14F-4D97-AF65-F5344CB8AC3E}">
        <p14:creationId xmlns:p14="http://schemas.microsoft.com/office/powerpoint/2010/main" val="485744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ED46C5-B7F1-A4D6-3F6B-B8325C249D73}"/>
              </a:ext>
            </a:extLst>
          </p:cNvPr>
          <p:cNvSpPr>
            <a:spLocks noGrp="1"/>
          </p:cNvSpPr>
          <p:nvPr>
            <p:ph type="sldNum" sz="quarter" idx="12"/>
          </p:nvPr>
        </p:nvSpPr>
        <p:spPr/>
        <p:txBody>
          <a:bodyPr/>
          <a:lstStyle/>
          <a:p>
            <a:fld id="{7443972A-68F0-4EEE-8D44-8247859870C0}" type="slidenum">
              <a:rPr lang="en-US" smtClean="0"/>
              <a:pPr/>
              <a:t>46</a:t>
            </a:fld>
            <a:endParaRPr lang="en-US"/>
          </a:p>
        </p:txBody>
      </p:sp>
      <p:pic>
        <p:nvPicPr>
          <p:cNvPr id="7" name="Picture 6" descr="A map of a city&#10;&#10;Description automatically generated">
            <a:extLst>
              <a:ext uri="{FF2B5EF4-FFF2-40B4-BE49-F238E27FC236}">
                <a16:creationId xmlns:a16="http://schemas.microsoft.com/office/drawing/2014/main" id="{21BA1238-E89D-DCCA-DFA6-0E877E0D8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1"/>
            <a:ext cx="11233362" cy="6847807"/>
          </a:xfrm>
          <a:prstGeom prst="rect">
            <a:avLst/>
          </a:prstGeom>
        </p:spPr>
      </p:pic>
      <p:sp>
        <p:nvSpPr>
          <p:cNvPr id="8" name="TextBox 7">
            <a:extLst>
              <a:ext uri="{FF2B5EF4-FFF2-40B4-BE49-F238E27FC236}">
                <a16:creationId xmlns:a16="http://schemas.microsoft.com/office/drawing/2014/main" id="{26D90DDD-8F3E-6553-AA39-4FB4E4D8F55A}"/>
              </a:ext>
            </a:extLst>
          </p:cNvPr>
          <p:cNvSpPr txBox="1"/>
          <p:nvPr/>
        </p:nvSpPr>
        <p:spPr>
          <a:xfrm>
            <a:off x="8702833" y="234160"/>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4</a:t>
            </a:r>
          </a:p>
          <a:p>
            <a:pPr marL="285750" indent="-285750">
              <a:buFont typeface="Arial"/>
              <a:buChar char="•"/>
            </a:pPr>
            <a:r>
              <a:rPr lang="en-US" sz="1600" dirty="0" err="1">
                <a:cs typeface="Segoe UI"/>
              </a:rPr>
              <a:t>Extendida</a:t>
            </a:r>
            <a:r>
              <a:rPr lang="en-US" sz="1600" dirty="0">
                <a:cs typeface="Segoe UI"/>
              </a:rPr>
              <a:t> hasta 6200 South/Wasatch Blvd Park &amp; Ride</a:t>
            </a:r>
          </a:p>
        </p:txBody>
      </p:sp>
      <p:sp>
        <p:nvSpPr>
          <p:cNvPr id="9" name="TextBox 8">
            <a:extLst>
              <a:ext uri="{FF2B5EF4-FFF2-40B4-BE49-F238E27FC236}">
                <a16:creationId xmlns:a16="http://schemas.microsoft.com/office/drawing/2014/main" id="{F9F4AA27-58B7-5F2E-E4B2-84D312D9FC11}"/>
              </a:ext>
            </a:extLst>
          </p:cNvPr>
          <p:cNvSpPr txBox="1"/>
          <p:nvPr/>
        </p:nvSpPr>
        <p:spPr>
          <a:xfrm>
            <a:off x="5839176" y="72370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500 S</a:t>
            </a:r>
          </a:p>
        </p:txBody>
      </p:sp>
      <p:sp>
        <p:nvSpPr>
          <p:cNvPr id="10" name="TextBox 9">
            <a:extLst>
              <a:ext uri="{FF2B5EF4-FFF2-40B4-BE49-F238E27FC236}">
                <a16:creationId xmlns:a16="http://schemas.microsoft.com/office/drawing/2014/main" id="{00D48289-9A2F-C001-5D2C-8123CFC5DF9F}"/>
              </a:ext>
            </a:extLst>
          </p:cNvPr>
          <p:cNvSpPr txBox="1"/>
          <p:nvPr/>
        </p:nvSpPr>
        <p:spPr>
          <a:xfrm rot="1537144">
            <a:off x="5649157" y="35558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South Campus Dr</a:t>
            </a:r>
          </a:p>
        </p:txBody>
      </p:sp>
      <p:sp>
        <p:nvSpPr>
          <p:cNvPr id="11" name="TextBox 10">
            <a:extLst>
              <a:ext uri="{FF2B5EF4-FFF2-40B4-BE49-F238E27FC236}">
                <a16:creationId xmlns:a16="http://schemas.microsoft.com/office/drawing/2014/main" id="{4D50B4B7-B0E3-14A8-FCCA-302A5F16D859}"/>
              </a:ext>
            </a:extLst>
          </p:cNvPr>
          <p:cNvSpPr txBox="1"/>
          <p:nvPr/>
        </p:nvSpPr>
        <p:spPr>
          <a:xfrm>
            <a:off x="4878681" y="24884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
        <p:nvSpPr>
          <p:cNvPr id="12" name="TextBox 11">
            <a:extLst>
              <a:ext uri="{FF2B5EF4-FFF2-40B4-BE49-F238E27FC236}">
                <a16:creationId xmlns:a16="http://schemas.microsoft.com/office/drawing/2014/main" id="{6E7A2BE3-E161-5F7F-1D56-C8E606B66A8C}"/>
              </a:ext>
            </a:extLst>
          </p:cNvPr>
          <p:cNvSpPr txBox="1"/>
          <p:nvPr/>
        </p:nvSpPr>
        <p:spPr>
          <a:xfrm rot="16200000">
            <a:off x="4462090" y="37195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E</a:t>
            </a:r>
          </a:p>
        </p:txBody>
      </p:sp>
      <p:sp>
        <p:nvSpPr>
          <p:cNvPr id="13" name="TextBox 12">
            <a:extLst>
              <a:ext uri="{FF2B5EF4-FFF2-40B4-BE49-F238E27FC236}">
                <a16:creationId xmlns:a16="http://schemas.microsoft.com/office/drawing/2014/main" id="{AE8EBA05-00BC-C655-4377-63A1FBD9CE3B}"/>
              </a:ext>
            </a:extLst>
          </p:cNvPr>
          <p:cNvSpPr txBox="1"/>
          <p:nvPr/>
        </p:nvSpPr>
        <p:spPr>
          <a:xfrm rot="16200000">
            <a:off x="4203803" y="60969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 Temple</a:t>
            </a:r>
          </a:p>
        </p:txBody>
      </p:sp>
      <p:sp>
        <p:nvSpPr>
          <p:cNvPr id="14" name="TextBox 13">
            <a:extLst>
              <a:ext uri="{FF2B5EF4-FFF2-40B4-BE49-F238E27FC236}">
                <a16:creationId xmlns:a16="http://schemas.microsoft.com/office/drawing/2014/main" id="{D409A035-9715-4F61-1858-03F80BAA1D8D}"/>
              </a:ext>
            </a:extLst>
          </p:cNvPr>
          <p:cNvSpPr txBox="1"/>
          <p:nvPr/>
        </p:nvSpPr>
        <p:spPr>
          <a:xfrm rot="16200000">
            <a:off x="5676669" y="50670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1300 E</a:t>
            </a:r>
          </a:p>
        </p:txBody>
      </p:sp>
      <p:sp>
        <p:nvSpPr>
          <p:cNvPr id="15" name="TextBox 14">
            <a:extLst>
              <a:ext uri="{FF2B5EF4-FFF2-40B4-BE49-F238E27FC236}">
                <a16:creationId xmlns:a16="http://schemas.microsoft.com/office/drawing/2014/main" id="{DA2C9188-AC32-BE12-756D-2E370D842E19}"/>
              </a:ext>
            </a:extLst>
          </p:cNvPr>
          <p:cNvSpPr txBox="1"/>
          <p:nvPr/>
        </p:nvSpPr>
        <p:spPr>
          <a:xfrm rot="3490701">
            <a:off x="6940757" y="186409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Foothill Blvd</a:t>
            </a:r>
          </a:p>
        </p:txBody>
      </p:sp>
      <p:sp>
        <p:nvSpPr>
          <p:cNvPr id="16" name="TextBox 15">
            <a:extLst>
              <a:ext uri="{FF2B5EF4-FFF2-40B4-BE49-F238E27FC236}">
                <a16:creationId xmlns:a16="http://schemas.microsoft.com/office/drawing/2014/main" id="{D94836BA-06DC-BE7C-6228-609A205B2585}"/>
              </a:ext>
            </a:extLst>
          </p:cNvPr>
          <p:cNvSpPr txBox="1"/>
          <p:nvPr/>
        </p:nvSpPr>
        <p:spPr>
          <a:xfrm rot="16596699">
            <a:off x="7160051" y="503401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Wasatch Blvd</a:t>
            </a:r>
          </a:p>
        </p:txBody>
      </p:sp>
      <p:sp>
        <p:nvSpPr>
          <p:cNvPr id="17" name="TextBox 16">
            <a:extLst>
              <a:ext uri="{FF2B5EF4-FFF2-40B4-BE49-F238E27FC236}">
                <a16:creationId xmlns:a16="http://schemas.microsoft.com/office/drawing/2014/main" id="{BED62D69-0B64-E5E6-3E42-345875FAAEF2}"/>
              </a:ext>
            </a:extLst>
          </p:cNvPr>
          <p:cNvSpPr txBox="1"/>
          <p:nvPr/>
        </p:nvSpPr>
        <p:spPr>
          <a:xfrm>
            <a:off x="8316376" y="3574095"/>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Segoe UI"/>
              </a:rPr>
              <a:t>Olympus Cove Park &amp; Ride</a:t>
            </a:r>
            <a:endParaRPr lang="en-US" dirty="0"/>
          </a:p>
        </p:txBody>
      </p:sp>
      <p:sp>
        <p:nvSpPr>
          <p:cNvPr id="18" name="TextBox 17">
            <a:extLst>
              <a:ext uri="{FF2B5EF4-FFF2-40B4-BE49-F238E27FC236}">
                <a16:creationId xmlns:a16="http://schemas.microsoft.com/office/drawing/2014/main" id="{698CD1ED-4152-EC33-10C6-E1B55CE0CE00}"/>
              </a:ext>
            </a:extLst>
          </p:cNvPr>
          <p:cNvSpPr txBox="1"/>
          <p:nvPr/>
        </p:nvSpPr>
        <p:spPr>
          <a:xfrm>
            <a:off x="8260080" y="5984085"/>
            <a:ext cx="1414272"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6200 South/Wasatch Park &amp; Ride</a:t>
            </a:r>
            <a:endParaRPr lang="en-US"/>
          </a:p>
        </p:txBody>
      </p:sp>
    </p:spTree>
    <p:extLst>
      <p:ext uri="{BB962C8B-B14F-4D97-AF65-F5344CB8AC3E}">
        <p14:creationId xmlns:p14="http://schemas.microsoft.com/office/powerpoint/2010/main" val="3392692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D8D426-344B-90E6-91AC-160FB2008F3E}"/>
              </a:ext>
            </a:extLst>
          </p:cNvPr>
          <p:cNvSpPr>
            <a:spLocks noGrp="1"/>
          </p:cNvSpPr>
          <p:nvPr>
            <p:ph type="sldNum" sz="quarter" idx="12"/>
          </p:nvPr>
        </p:nvSpPr>
        <p:spPr/>
        <p:txBody>
          <a:bodyPr/>
          <a:lstStyle/>
          <a:p>
            <a:fld id="{7443972A-68F0-4EEE-8D44-8247859870C0}" type="slidenum">
              <a:rPr lang="en-US" smtClean="0"/>
              <a:pPr/>
              <a:t>47</a:t>
            </a:fld>
            <a:endParaRPr lang="en-US"/>
          </a:p>
        </p:txBody>
      </p:sp>
      <p:pic>
        <p:nvPicPr>
          <p:cNvPr id="9" name="Picture 8" descr="A map of a city&#10;&#10;Description automatically generated">
            <a:extLst>
              <a:ext uri="{FF2B5EF4-FFF2-40B4-BE49-F238E27FC236}">
                <a16:creationId xmlns:a16="http://schemas.microsoft.com/office/drawing/2014/main" id="{17E0CCA0-DABB-C5D0-26BC-5E1780EBB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10" name="TextBox 9">
            <a:extLst>
              <a:ext uri="{FF2B5EF4-FFF2-40B4-BE49-F238E27FC236}">
                <a16:creationId xmlns:a16="http://schemas.microsoft.com/office/drawing/2014/main" id="{B4F9C5C5-1763-93F8-A2BE-73034BB61E69}"/>
              </a:ext>
            </a:extLst>
          </p:cNvPr>
          <p:cNvSpPr txBox="1"/>
          <p:nvPr/>
        </p:nvSpPr>
        <p:spPr>
          <a:xfrm>
            <a:off x="658290" y="397446"/>
            <a:ext cx="2743200" cy="200054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45</a:t>
            </a:r>
          </a:p>
          <a:p>
            <a:pPr marL="285750" indent="-285750">
              <a:buFont typeface="Arial"/>
              <a:buChar char="•"/>
            </a:pPr>
            <a:r>
              <a:rPr lang="en-US" sz="1600" dirty="0" err="1">
                <a:cs typeface="Segoe UI"/>
              </a:rPr>
              <a:t>Desviada</a:t>
            </a:r>
            <a:r>
              <a:rPr lang="en-US" sz="1600" dirty="0">
                <a:cs typeface="Segoe UI"/>
              </a:rPr>
              <a:t> para </a:t>
            </a:r>
            <a:r>
              <a:rPr lang="en-US" sz="1600" dirty="0" err="1">
                <a:cs typeface="Segoe UI"/>
              </a:rPr>
              <a:t>servir</a:t>
            </a:r>
            <a:r>
              <a:rPr lang="en-US" sz="1600" dirty="0">
                <a:cs typeface="Segoe UI"/>
              </a:rPr>
              <a:t> 4500 South entre 1300 East y 2300 East (</a:t>
            </a:r>
            <a:r>
              <a:rPr lang="en-US" sz="1600" dirty="0" err="1">
                <a:cs typeface="Segoe UI"/>
              </a:rPr>
              <a:t>servicio</a:t>
            </a:r>
            <a:r>
              <a:rPr lang="en-US" sz="1600" dirty="0">
                <a:cs typeface="Segoe UI"/>
              </a:rPr>
              <a:t> </a:t>
            </a:r>
            <a:r>
              <a:rPr lang="en-US" sz="1600" dirty="0" err="1">
                <a:cs typeface="Segoe UI"/>
              </a:rPr>
              <a:t>en</a:t>
            </a:r>
            <a:r>
              <a:rPr lang="en-US" sz="1600" dirty="0">
                <a:cs typeface="Segoe UI"/>
              </a:rPr>
              <a:t> Murray-Holladay Rd </a:t>
            </a:r>
            <a:r>
              <a:rPr lang="en-US" sz="1600" dirty="0" err="1">
                <a:cs typeface="Segoe UI"/>
              </a:rPr>
              <a:t>reemplazado</a:t>
            </a:r>
            <a:r>
              <a:rPr lang="en-US" sz="1600" dirty="0">
                <a:cs typeface="Segoe UI"/>
              </a:rPr>
              <a:t> </a:t>
            </a:r>
            <a:r>
              <a:rPr lang="en-US" sz="1600" dirty="0" err="1">
                <a:cs typeface="Segoe UI"/>
              </a:rPr>
              <a:t>por</a:t>
            </a:r>
            <a:r>
              <a:rPr lang="en-US" sz="1600" dirty="0">
                <a:cs typeface="Segoe UI"/>
              </a:rPr>
              <a:t> la </a:t>
            </a:r>
            <a:r>
              <a:rPr lang="en-US" sz="1600" dirty="0" err="1">
                <a:cs typeface="Segoe UI"/>
              </a:rPr>
              <a:t>ruta</a:t>
            </a:r>
            <a:r>
              <a:rPr lang="en-US" sz="1600" dirty="0">
                <a:cs typeface="Segoe UI"/>
              </a:rPr>
              <a:t> 223)</a:t>
            </a:r>
          </a:p>
        </p:txBody>
      </p:sp>
      <p:sp>
        <p:nvSpPr>
          <p:cNvPr id="11" name="TextBox 10">
            <a:extLst>
              <a:ext uri="{FF2B5EF4-FFF2-40B4-BE49-F238E27FC236}">
                <a16:creationId xmlns:a16="http://schemas.microsoft.com/office/drawing/2014/main" id="{08E0DA0A-2770-FCC9-B1B4-433FBDFE1B96}"/>
              </a:ext>
            </a:extLst>
          </p:cNvPr>
          <p:cNvSpPr txBox="1"/>
          <p:nvPr/>
        </p:nvSpPr>
        <p:spPr>
          <a:xfrm>
            <a:off x="4236250" y="306703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4500 S</a:t>
            </a:r>
          </a:p>
        </p:txBody>
      </p:sp>
      <p:sp>
        <p:nvSpPr>
          <p:cNvPr id="12" name="TextBox 11">
            <a:extLst>
              <a:ext uri="{FF2B5EF4-FFF2-40B4-BE49-F238E27FC236}">
                <a16:creationId xmlns:a16="http://schemas.microsoft.com/office/drawing/2014/main" id="{7ED5E7C4-3208-4F63-8031-E88BA29FF70F}"/>
              </a:ext>
            </a:extLst>
          </p:cNvPr>
          <p:cNvSpPr txBox="1"/>
          <p:nvPr/>
        </p:nvSpPr>
        <p:spPr>
          <a:xfrm>
            <a:off x="5727592" y="4188264"/>
            <a:ext cx="1576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Murray-Holladay Rd</a:t>
            </a:r>
          </a:p>
        </p:txBody>
      </p:sp>
      <p:sp>
        <p:nvSpPr>
          <p:cNvPr id="13" name="TextBox 12">
            <a:extLst>
              <a:ext uri="{FF2B5EF4-FFF2-40B4-BE49-F238E27FC236}">
                <a16:creationId xmlns:a16="http://schemas.microsoft.com/office/drawing/2014/main" id="{F65D7541-A930-2E1E-7039-D391868BF332}"/>
              </a:ext>
            </a:extLst>
          </p:cNvPr>
          <p:cNvSpPr txBox="1"/>
          <p:nvPr/>
        </p:nvSpPr>
        <p:spPr>
          <a:xfrm rot="16200000">
            <a:off x="6649795" y="2914996"/>
            <a:ext cx="1576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2300 E</a:t>
            </a:r>
          </a:p>
        </p:txBody>
      </p:sp>
      <p:sp>
        <p:nvSpPr>
          <p:cNvPr id="14" name="TextBox 13">
            <a:extLst>
              <a:ext uri="{FF2B5EF4-FFF2-40B4-BE49-F238E27FC236}">
                <a16:creationId xmlns:a16="http://schemas.microsoft.com/office/drawing/2014/main" id="{E4F7607C-AA6E-1BB3-AD20-D3945AE8CEB1}"/>
              </a:ext>
            </a:extLst>
          </p:cNvPr>
          <p:cNvSpPr txBox="1"/>
          <p:nvPr/>
        </p:nvSpPr>
        <p:spPr>
          <a:xfrm rot="17402260">
            <a:off x="8885450" y="2407324"/>
            <a:ext cx="1576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Wasatch Blvd</a:t>
            </a:r>
          </a:p>
        </p:txBody>
      </p:sp>
      <p:sp>
        <p:nvSpPr>
          <p:cNvPr id="15" name="TextBox 14">
            <a:extLst>
              <a:ext uri="{FF2B5EF4-FFF2-40B4-BE49-F238E27FC236}">
                <a16:creationId xmlns:a16="http://schemas.microsoft.com/office/drawing/2014/main" id="{54867192-D48B-60BD-5171-838D3F8C3C4C}"/>
              </a:ext>
            </a:extLst>
          </p:cNvPr>
          <p:cNvSpPr txBox="1"/>
          <p:nvPr/>
        </p:nvSpPr>
        <p:spPr>
          <a:xfrm>
            <a:off x="9532340" y="1224392"/>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Olympus Cove Park &amp; Ride</a:t>
            </a:r>
            <a:endParaRPr lang="en-US"/>
          </a:p>
        </p:txBody>
      </p:sp>
      <p:sp>
        <p:nvSpPr>
          <p:cNvPr id="16" name="TextBox 15">
            <a:extLst>
              <a:ext uri="{FF2B5EF4-FFF2-40B4-BE49-F238E27FC236}">
                <a16:creationId xmlns:a16="http://schemas.microsoft.com/office/drawing/2014/main" id="{5E96B486-EBAA-822C-6A77-E426EDC168D6}"/>
              </a:ext>
            </a:extLst>
          </p:cNvPr>
          <p:cNvSpPr txBox="1"/>
          <p:nvPr/>
        </p:nvSpPr>
        <p:spPr>
          <a:xfrm>
            <a:off x="470958" y="5132363"/>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Murray Central</a:t>
            </a:r>
            <a:endParaRPr lang="en-US" dirty="0"/>
          </a:p>
        </p:txBody>
      </p:sp>
      <p:sp>
        <p:nvSpPr>
          <p:cNvPr id="17" name="TextBox 16">
            <a:extLst>
              <a:ext uri="{FF2B5EF4-FFF2-40B4-BE49-F238E27FC236}">
                <a16:creationId xmlns:a16="http://schemas.microsoft.com/office/drawing/2014/main" id="{193DF810-4999-C3F5-195D-11A8194B6D81}"/>
              </a:ext>
            </a:extLst>
          </p:cNvPr>
          <p:cNvSpPr txBox="1"/>
          <p:nvPr/>
        </p:nvSpPr>
        <p:spPr>
          <a:xfrm rot="18013773">
            <a:off x="1161192" y="406515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Vine St</a:t>
            </a:r>
          </a:p>
        </p:txBody>
      </p:sp>
    </p:spTree>
    <p:extLst>
      <p:ext uri="{BB962C8B-B14F-4D97-AF65-F5344CB8AC3E}">
        <p14:creationId xmlns:p14="http://schemas.microsoft.com/office/powerpoint/2010/main" val="574491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EBDBDE-DEB4-F18D-F28A-F59D10C81E67}"/>
              </a:ext>
            </a:extLst>
          </p:cNvPr>
          <p:cNvSpPr>
            <a:spLocks noGrp="1"/>
          </p:cNvSpPr>
          <p:nvPr>
            <p:ph type="sldNum" sz="quarter" idx="12"/>
          </p:nvPr>
        </p:nvSpPr>
        <p:spPr/>
        <p:txBody>
          <a:bodyPr/>
          <a:lstStyle/>
          <a:p>
            <a:fld id="{7443972A-68F0-4EEE-8D44-8247859870C0}" type="slidenum">
              <a:rPr lang="en-US" smtClean="0"/>
              <a:pPr/>
              <a:t>48</a:t>
            </a:fld>
            <a:endParaRPr lang="en-US"/>
          </a:p>
        </p:txBody>
      </p:sp>
      <p:pic>
        <p:nvPicPr>
          <p:cNvPr id="7" name="Picture 6" descr="A map of a city&#10;&#10;Description automatically generated">
            <a:extLst>
              <a:ext uri="{FF2B5EF4-FFF2-40B4-BE49-F238E27FC236}">
                <a16:creationId xmlns:a16="http://schemas.microsoft.com/office/drawing/2014/main" id="{3319A38F-546C-2808-F6D1-1BB121EDB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E86EE075-D6E1-EDDB-61FC-02F76D3B22A8}"/>
              </a:ext>
            </a:extLst>
          </p:cNvPr>
          <p:cNvSpPr txBox="1"/>
          <p:nvPr/>
        </p:nvSpPr>
        <p:spPr>
          <a:xfrm>
            <a:off x="6875490" y="375674"/>
            <a:ext cx="2743200" cy="2985433"/>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54</a:t>
            </a:r>
          </a:p>
          <a:p>
            <a:pPr marL="285750" indent="-285750">
              <a:buFont typeface="Arial"/>
              <a:buChar char="•"/>
            </a:pPr>
            <a:r>
              <a:rPr lang="en-US" sz="1600" dirty="0" err="1">
                <a:cs typeface="Segoe UI"/>
              </a:rPr>
              <a:t>Frecuencia</a:t>
            </a:r>
            <a:r>
              <a:rPr lang="en-US" sz="1600" dirty="0">
                <a:cs typeface="Segoe UI"/>
              </a:rPr>
              <a:t> de </a:t>
            </a:r>
            <a:r>
              <a:rPr lang="en-US" sz="1600" dirty="0" err="1">
                <a:cs typeface="Segoe UI"/>
              </a:rPr>
              <a:t>servicio</a:t>
            </a:r>
            <a:r>
              <a:rPr lang="en-US" sz="1600" dirty="0">
                <a:cs typeface="Segoe UI"/>
              </a:rPr>
              <a:t> </a:t>
            </a:r>
            <a:r>
              <a:rPr lang="en-US" sz="1600" dirty="0" err="1">
                <a:cs typeface="Segoe UI"/>
              </a:rPr>
              <a:t>ampliada</a:t>
            </a:r>
            <a:r>
              <a:rPr lang="en-US" sz="1600" dirty="0">
                <a:cs typeface="Segoe UI"/>
              </a:rPr>
              <a:t> hasta </a:t>
            </a:r>
            <a:r>
              <a:rPr lang="en-US" sz="1600" dirty="0" err="1">
                <a:cs typeface="Segoe UI"/>
              </a:rPr>
              <a:t>cada</a:t>
            </a:r>
            <a:r>
              <a:rPr lang="en-US" sz="1600" dirty="0">
                <a:cs typeface="Segoe UI"/>
              </a:rPr>
              <a:t> 15 </a:t>
            </a:r>
            <a:r>
              <a:rPr lang="en-US" sz="1600" dirty="0" err="1">
                <a:cs typeface="Segoe UI"/>
              </a:rPr>
              <a:t>minutos</a:t>
            </a:r>
            <a:r>
              <a:rPr lang="en-US" sz="1600" dirty="0">
                <a:cs typeface="Segoe UI"/>
              </a:rPr>
              <a:t> de lunes a </a:t>
            </a:r>
            <a:r>
              <a:rPr lang="en-US" sz="1600" dirty="0" err="1">
                <a:cs typeface="Segoe UI"/>
              </a:rPr>
              <a:t>sábado</a:t>
            </a:r>
            <a:r>
              <a:rPr lang="en-US" sz="1600" dirty="0">
                <a:cs typeface="Segoe UI"/>
              </a:rPr>
              <a:t>,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a:t>
            </a:r>
            <a:r>
              <a:rPr lang="en-US" sz="1600" dirty="0" err="1">
                <a:cs typeface="Segoe UI"/>
              </a:rPr>
              <a:t>los</a:t>
            </a:r>
            <a:r>
              <a:rPr lang="en-US" sz="1600" dirty="0">
                <a:cs typeface="Segoe UI"/>
              </a:rPr>
              <a:t> </a:t>
            </a:r>
            <a:r>
              <a:rPr lang="en-US" sz="1600" dirty="0" err="1">
                <a:cs typeface="Segoe UI"/>
              </a:rPr>
              <a:t>domingos</a:t>
            </a:r>
            <a:endParaRPr lang="en-US" sz="1600" dirty="0">
              <a:cs typeface="Segoe UI"/>
            </a:endParaRPr>
          </a:p>
          <a:p>
            <a:pPr marL="285750" indent="-285750">
              <a:buFont typeface="Arial"/>
              <a:buChar char="•"/>
            </a:pPr>
            <a:r>
              <a:rPr lang="en-US" sz="1600" dirty="0" err="1">
                <a:cs typeface="Segoe UI"/>
              </a:rPr>
              <a:t>Desviada</a:t>
            </a:r>
            <a:r>
              <a:rPr lang="en-US" sz="1600" dirty="0">
                <a:cs typeface="Segoe UI"/>
              </a:rPr>
              <a:t> para server UFCU Amphitheatre (</a:t>
            </a:r>
            <a:r>
              <a:rPr lang="en-US" sz="1600" dirty="0" err="1">
                <a:cs typeface="Segoe UI"/>
              </a:rPr>
              <a:t>servicio</a:t>
            </a:r>
            <a:r>
              <a:rPr lang="en-US" sz="1600" dirty="0">
                <a:cs typeface="Segoe UI"/>
              </a:rPr>
              <a:t> </a:t>
            </a:r>
            <a:r>
              <a:rPr lang="en-US" sz="1600" dirty="0" err="1">
                <a:cs typeface="Segoe UI"/>
              </a:rPr>
              <a:t>en</a:t>
            </a:r>
            <a:r>
              <a:rPr lang="en-US" sz="1600" dirty="0">
                <a:cs typeface="Segoe UI"/>
              </a:rPr>
              <a:t> Copper City Dr </a:t>
            </a:r>
            <a:r>
              <a:rPr lang="en-US" sz="1600" dirty="0" err="1">
                <a:cs typeface="Segoe UI"/>
              </a:rPr>
              <a:t>reemplazado</a:t>
            </a:r>
            <a:r>
              <a:rPr lang="en-US" sz="1600" dirty="0">
                <a:cs typeface="Segoe UI"/>
              </a:rPr>
              <a:t> </a:t>
            </a:r>
            <a:r>
              <a:rPr lang="en-US" sz="1600" dirty="0" err="1">
                <a:cs typeface="Segoe UI"/>
              </a:rPr>
              <a:t>por</a:t>
            </a:r>
            <a:r>
              <a:rPr lang="en-US" sz="1600" dirty="0">
                <a:cs typeface="Segoe UI"/>
              </a:rPr>
              <a:t> la </a:t>
            </a:r>
            <a:r>
              <a:rPr lang="en-US" sz="1600" dirty="0" err="1">
                <a:cs typeface="Segoe UI"/>
              </a:rPr>
              <a:t>ruta</a:t>
            </a:r>
            <a:r>
              <a:rPr lang="en-US" sz="1600" dirty="0">
                <a:cs typeface="Segoe UI"/>
              </a:rPr>
              <a:t> 62)</a:t>
            </a:r>
          </a:p>
        </p:txBody>
      </p:sp>
      <p:sp>
        <p:nvSpPr>
          <p:cNvPr id="9" name="TextBox 8">
            <a:extLst>
              <a:ext uri="{FF2B5EF4-FFF2-40B4-BE49-F238E27FC236}">
                <a16:creationId xmlns:a16="http://schemas.microsoft.com/office/drawing/2014/main" id="{398D3E77-576A-5EC5-9C2C-5448D814A6F1}"/>
              </a:ext>
            </a:extLst>
          </p:cNvPr>
          <p:cNvSpPr txBox="1"/>
          <p:nvPr/>
        </p:nvSpPr>
        <p:spPr>
          <a:xfrm rot="3264612">
            <a:off x="510276" y="352385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6055 W</a:t>
            </a:r>
          </a:p>
        </p:txBody>
      </p:sp>
      <p:sp>
        <p:nvSpPr>
          <p:cNvPr id="10" name="TextBox 9">
            <a:extLst>
              <a:ext uri="{FF2B5EF4-FFF2-40B4-BE49-F238E27FC236}">
                <a16:creationId xmlns:a16="http://schemas.microsoft.com/office/drawing/2014/main" id="{8F42E1B7-37FB-BF18-3645-F7617797A0BF}"/>
              </a:ext>
            </a:extLst>
          </p:cNvPr>
          <p:cNvSpPr txBox="1"/>
          <p:nvPr/>
        </p:nvSpPr>
        <p:spPr>
          <a:xfrm rot="19819750">
            <a:off x="9700041" y="295776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Murray Blvd</a:t>
            </a:r>
          </a:p>
        </p:txBody>
      </p:sp>
      <p:sp>
        <p:nvSpPr>
          <p:cNvPr id="11" name="TextBox 10">
            <a:extLst>
              <a:ext uri="{FF2B5EF4-FFF2-40B4-BE49-F238E27FC236}">
                <a16:creationId xmlns:a16="http://schemas.microsoft.com/office/drawing/2014/main" id="{AFB5635E-8506-DD43-5D78-029B89F4E592}"/>
              </a:ext>
            </a:extLst>
          </p:cNvPr>
          <p:cNvSpPr txBox="1"/>
          <p:nvPr/>
        </p:nvSpPr>
        <p:spPr>
          <a:xfrm rot="21196698">
            <a:off x="10481804" y="264421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Vine St</a:t>
            </a:r>
          </a:p>
        </p:txBody>
      </p:sp>
      <p:sp>
        <p:nvSpPr>
          <p:cNvPr id="12" name="TextBox 11">
            <a:extLst>
              <a:ext uri="{FF2B5EF4-FFF2-40B4-BE49-F238E27FC236}">
                <a16:creationId xmlns:a16="http://schemas.microsoft.com/office/drawing/2014/main" id="{233784B4-0E85-BBAC-2061-9236AF429CEC}"/>
              </a:ext>
            </a:extLst>
          </p:cNvPr>
          <p:cNvSpPr txBox="1"/>
          <p:nvPr/>
        </p:nvSpPr>
        <p:spPr>
          <a:xfrm rot="17068043">
            <a:off x="10776667" y="211482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Cottonwood St</a:t>
            </a:r>
          </a:p>
        </p:txBody>
      </p:sp>
      <p:sp>
        <p:nvSpPr>
          <p:cNvPr id="13" name="TextBox 12">
            <a:extLst>
              <a:ext uri="{FF2B5EF4-FFF2-40B4-BE49-F238E27FC236}">
                <a16:creationId xmlns:a16="http://schemas.microsoft.com/office/drawing/2014/main" id="{325009CE-97F7-3314-D9BB-6533C37D39EE}"/>
              </a:ext>
            </a:extLst>
          </p:cNvPr>
          <p:cNvSpPr txBox="1"/>
          <p:nvPr/>
        </p:nvSpPr>
        <p:spPr>
          <a:xfrm rot="16200000">
            <a:off x="401418" y="428038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Copper City Dr</a:t>
            </a:r>
          </a:p>
        </p:txBody>
      </p:sp>
      <p:sp>
        <p:nvSpPr>
          <p:cNvPr id="14" name="TextBox 13">
            <a:extLst>
              <a:ext uri="{FF2B5EF4-FFF2-40B4-BE49-F238E27FC236}">
                <a16:creationId xmlns:a16="http://schemas.microsoft.com/office/drawing/2014/main" id="{FD573177-9672-DFDD-C6C8-02968A301419}"/>
              </a:ext>
            </a:extLst>
          </p:cNvPr>
          <p:cNvSpPr txBox="1"/>
          <p:nvPr/>
        </p:nvSpPr>
        <p:spPr>
          <a:xfrm>
            <a:off x="10443292" y="3232955"/>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Murray Central</a:t>
            </a:r>
            <a:endParaRPr lang="en-US" dirty="0"/>
          </a:p>
        </p:txBody>
      </p:sp>
      <p:sp>
        <p:nvSpPr>
          <p:cNvPr id="15" name="TextBox 14">
            <a:extLst>
              <a:ext uri="{FF2B5EF4-FFF2-40B4-BE49-F238E27FC236}">
                <a16:creationId xmlns:a16="http://schemas.microsoft.com/office/drawing/2014/main" id="{9D259531-03CD-CEA1-FC06-C787F7306C2E}"/>
              </a:ext>
            </a:extLst>
          </p:cNvPr>
          <p:cNvSpPr txBox="1"/>
          <p:nvPr/>
        </p:nvSpPr>
        <p:spPr>
          <a:xfrm>
            <a:off x="450906" y="2453615"/>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UFCU Amphitheatre</a:t>
            </a:r>
            <a:endParaRPr lang="en-US"/>
          </a:p>
        </p:txBody>
      </p:sp>
    </p:spTree>
    <p:extLst>
      <p:ext uri="{BB962C8B-B14F-4D97-AF65-F5344CB8AC3E}">
        <p14:creationId xmlns:p14="http://schemas.microsoft.com/office/powerpoint/2010/main" val="50021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DCBF70-E0B5-943C-4B9B-42F2AB458B66}"/>
              </a:ext>
            </a:extLst>
          </p:cNvPr>
          <p:cNvSpPr>
            <a:spLocks noGrp="1"/>
          </p:cNvSpPr>
          <p:nvPr>
            <p:ph type="sldNum" sz="quarter" idx="12"/>
          </p:nvPr>
        </p:nvSpPr>
        <p:spPr/>
        <p:txBody>
          <a:bodyPr/>
          <a:lstStyle/>
          <a:p>
            <a:fld id="{7443972A-68F0-4EEE-8D44-8247859870C0}" type="slidenum">
              <a:rPr lang="en-US" smtClean="0"/>
              <a:pPr/>
              <a:t>49</a:t>
            </a:fld>
            <a:endParaRPr lang="en-US"/>
          </a:p>
        </p:txBody>
      </p:sp>
      <p:pic>
        <p:nvPicPr>
          <p:cNvPr id="7" name="Picture 6" descr="A map of a city&#10;&#10;Description automatically generated">
            <a:extLst>
              <a:ext uri="{FF2B5EF4-FFF2-40B4-BE49-F238E27FC236}">
                <a16:creationId xmlns:a16="http://schemas.microsoft.com/office/drawing/2014/main" id="{FED12F1F-CA3B-B409-DBF0-BEAB64435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0142C4B4-08A2-F474-029C-B38DB2EDF1FB}"/>
              </a:ext>
            </a:extLst>
          </p:cNvPr>
          <p:cNvSpPr txBox="1"/>
          <p:nvPr/>
        </p:nvSpPr>
        <p:spPr>
          <a:xfrm>
            <a:off x="658290" y="397446"/>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62</a:t>
            </a:r>
          </a:p>
          <a:p>
            <a:pPr marL="285750" indent="-285750">
              <a:buFont typeface="Arial"/>
              <a:buChar char="•"/>
            </a:pPr>
            <a:r>
              <a:rPr lang="en-US" sz="1600" dirty="0" err="1">
                <a:cs typeface="Segoe UI"/>
              </a:rPr>
              <a:t>Extendida</a:t>
            </a:r>
            <a:r>
              <a:rPr lang="en-US" sz="1600" dirty="0">
                <a:cs typeface="Segoe UI"/>
              </a:rPr>
              <a:t> hasta UFCU Amphitheatre (</a:t>
            </a:r>
            <a:r>
              <a:rPr lang="en-US" sz="1600" dirty="0" err="1">
                <a:cs typeface="Segoe UI"/>
              </a:rPr>
              <a:t>reemplaza</a:t>
            </a:r>
            <a:r>
              <a:rPr lang="en-US" sz="1600" dirty="0">
                <a:cs typeface="Segoe UI"/>
              </a:rPr>
              <a:t> </a:t>
            </a:r>
            <a:r>
              <a:rPr lang="en-US" sz="1600" dirty="0" err="1">
                <a:cs typeface="Segoe UI"/>
              </a:rPr>
              <a:t>en</a:t>
            </a:r>
            <a:r>
              <a:rPr lang="en-US" sz="1600" dirty="0">
                <a:cs typeface="Segoe UI"/>
              </a:rPr>
              <a:t> </a:t>
            </a:r>
            <a:r>
              <a:rPr lang="en-US" sz="1600" dirty="0" err="1">
                <a:cs typeface="Segoe UI"/>
              </a:rPr>
              <a:t>parte</a:t>
            </a:r>
            <a:r>
              <a:rPr lang="en-US" sz="1600" dirty="0">
                <a:cs typeface="Segoe UI"/>
              </a:rPr>
              <a:t> la </a:t>
            </a:r>
            <a:r>
              <a:rPr lang="en-US" sz="1600" dirty="0" err="1">
                <a:cs typeface="Segoe UI"/>
              </a:rPr>
              <a:t>ruta</a:t>
            </a:r>
            <a:r>
              <a:rPr lang="en-US" sz="1600" dirty="0">
                <a:cs typeface="Segoe UI"/>
              </a:rPr>
              <a:t> 54)</a:t>
            </a:r>
          </a:p>
        </p:txBody>
      </p:sp>
      <p:sp>
        <p:nvSpPr>
          <p:cNvPr id="9" name="TextBox 8">
            <a:extLst>
              <a:ext uri="{FF2B5EF4-FFF2-40B4-BE49-F238E27FC236}">
                <a16:creationId xmlns:a16="http://schemas.microsoft.com/office/drawing/2014/main" id="{E64A2983-800F-46A7-D379-BD0F6D25E040}"/>
              </a:ext>
            </a:extLst>
          </p:cNvPr>
          <p:cNvSpPr txBox="1"/>
          <p:nvPr/>
        </p:nvSpPr>
        <p:spPr>
          <a:xfrm rot="16200000">
            <a:off x="771532" y="362724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Copper City Dr</a:t>
            </a:r>
          </a:p>
        </p:txBody>
      </p:sp>
      <p:sp>
        <p:nvSpPr>
          <p:cNvPr id="10" name="TextBox 9">
            <a:extLst>
              <a:ext uri="{FF2B5EF4-FFF2-40B4-BE49-F238E27FC236}">
                <a16:creationId xmlns:a16="http://schemas.microsoft.com/office/drawing/2014/main" id="{D750955D-F89A-66FF-40C0-76F75C9D13BA}"/>
              </a:ext>
            </a:extLst>
          </p:cNvPr>
          <p:cNvSpPr txBox="1"/>
          <p:nvPr/>
        </p:nvSpPr>
        <p:spPr>
          <a:xfrm rot="3264612">
            <a:off x="906009" y="284952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6055 W</a:t>
            </a:r>
          </a:p>
        </p:txBody>
      </p:sp>
      <p:sp>
        <p:nvSpPr>
          <p:cNvPr id="11" name="TextBox 10">
            <a:extLst>
              <a:ext uri="{FF2B5EF4-FFF2-40B4-BE49-F238E27FC236}">
                <a16:creationId xmlns:a16="http://schemas.microsoft.com/office/drawing/2014/main" id="{BD84B075-9BC0-29F2-10E2-25256D33FAAE}"/>
              </a:ext>
            </a:extLst>
          </p:cNvPr>
          <p:cNvSpPr txBox="1"/>
          <p:nvPr/>
        </p:nvSpPr>
        <p:spPr>
          <a:xfrm rot="16200000">
            <a:off x="2724077" y="455858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4800 W</a:t>
            </a:r>
          </a:p>
        </p:txBody>
      </p:sp>
      <p:sp>
        <p:nvSpPr>
          <p:cNvPr id="12" name="TextBox 11">
            <a:extLst>
              <a:ext uri="{FF2B5EF4-FFF2-40B4-BE49-F238E27FC236}">
                <a16:creationId xmlns:a16="http://schemas.microsoft.com/office/drawing/2014/main" id="{BEB8C5C0-4B85-8875-9B70-6CA4D9F95688}"/>
              </a:ext>
            </a:extLst>
          </p:cNvPr>
          <p:cNvSpPr txBox="1"/>
          <p:nvPr/>
        </p:nvSpPr>
        <p:spPr>
          <a:xfrm>
            <a:off x="5378414" y="412375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6200 S</a:t>
            </a:r>
          </a:p>
        </p:txBody>
      </p:sp>
      <p:sp>
        <p:nvSpPr>
          <p:cNvPr id="13" name="TextBox 12">
            <a:extLst>
              <a:ext uri="{FF2B5EF4-FFF2-40B4-BE49-F238E27FC236}">
                <a16:creationId xmlns:a16="http://schemas.microsoft.com/office/drawing/2014/main" id="{FA247892-ED1B-8FBE-9503-5C0616B052F8}"/>
              </a:ext>
            </a:extLst>
          </p:cNvPr>
          <p:cNvSpPr txBox="1"/>
          <p:nvPr/>
        </p:nvSpPr>
        <p:spPr>
          <a:xfrm rot="16200000">
            <a:off x="1982071" y="476685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5330 W</a:t>
            </a:r>
          </a:p>
        </p:txBody>
      </p:sp>
      <p:sp>
        <p:nvSpPr>
          <p:cNvPr id="14" name="TextBox 13">
            <a:extLst>
              <a:ext uri="{FF2B5EF4-FFF2-40B4-BE49-F238E27FC236}">
                <a16:creationId xmlns:a16="http://schemas.microsoft.com/office/drawing/2014/main" id="{B4D242DD-FA43-EA34-2CF7-A7CDF90909ED}"/>
              </a:ext>
            </a:extLst>
          </p:cNvPr>
          <p:cNvSpPr txBox="1"/>
          <p:nvPr/>
        </p:nvSpPr>
        <p:spPr>
          <a:xfrm>
            <a:off x="2148239" y="435348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Balsa Ave</a:t>
            </a:r>
          </a:p>
        </p:txBody>
      </p:sp>
      <p:sp>
        <p:nvSpPr>
          <p:cNvPr id="15" name="TextBox 14">
            <a:extLst>
              <a:ext uri="{FF2B5EF4-FFF2-40B4-BE49-F238E27FC236}">
                <a16:creationId xmlns:a16="http://schemas.microsoft.com/office/drawing/2014/main" id="{6AC363E7-998D-DE7E-20E0-05A75DC75D0B}"/>
              </a:ext>
            </a:extLst>
          </p:cNvPr>
          <p:cNvSpPr txBox="1"/>
          <p:nvPr/>
        </p:nvSpPr>
        <p:spPr>
          <a:xfrm>
            <a:off x="10186416" y="4170661"/>
            <a:ext cx="153462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Fashion Place West</a:t>
            </a:r>
            <a:endParaRPr lang="en-US" dirty="0"/>
          </a:p>
        </p:txBody>
      </p:sp>
      <p:sp>
        <p:nvSpPr>
          <p:cNvPr id="16" name="TextBox 15">
            <a:extLst>
              <a:ext uri="{FF2B5EF4-FFF2-40B4-BE49-F238E27FC236}">
                <a16:creationId xmlns:a16="http://schemas.microsoft.com/office/drawing/2014/main" id="{96B2B051-F8D3-EB06-D18C-6F3115B38FB4}"/>
              </a:ext>
            </a:extLst>
          </p:cNvPr>
          <p:cNvSpPr txBox="1"/>
          <p:nvPr/>
        </p:nvSpPr>
        <p:spPr>
          <a:xfrm>
            <a:off x="1307358" y="1950733"/>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UFCU Amphitheatre</a:t>
            </a:r>
            <a:endParaRPr lang="en-US"/>
          </a:p>
        </p:txBody>
      </p:sp>
    </p:spTree>
    <p:extLst>
      <p:ext uri="{BB962C8B-B14F-4D97-AF65-F5344CB8AC3E}">
        <p14:creationId xmlns:p14="http://schemas.microsoft.com/office/powerpoint/2010/main" val="232384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9749-B4A9-7CA1-F0AA-D18107238AD9}"/>
              </a:ext>
            </a:extLst>
          </p:cNvPr>
          <p:cNvSpPr>
            <a:spLocks noGrp="1"/>
          </p:cNvSpPr>
          <p:nvPr>
            <p:ph type="title"/>
          </p:nvPr>
        </p:nvSpPr>
        <p:spPr/>
        <p:txBody>
          <a:bodyPr/>
          <a:lstStyle/>
          <a:p>
            <a:r>
              <a:rPr lang="es-ES" dirty="0"/>
              <a:t>¿Qué son los "cambios principales"?</a:t>
            </a:r>
            <a:endParaRPr lang="en-US" dirty="0"/>
          </a:p>
        </p:txBody>
      </p:sp>
      <p:sp>
        <p:nvSpPr>
          <p:cNvPr id="3" name="Content Placeholder 2">
            <a:extLst>
              <a:ext uri="{FF2B5EF4-FFF2-40B4-BE49-F238E27FC236}">
                <a16:creationId xmlns:a16="http://schemas.microsoft.com/office/drawing/2014/main" id="{8D30C8E1-85E1-FC35-18F7-F9CAA4E9D917}"/>
              </a:ext>
            </a:extLst>
          </p:cNvPr>
          <p:cNvSpPr>
            <a:spLocks noGrp="1"/>
          </p:cNvSpPr>
          <p:nvPr>
            <p:ph idx="1"/>
          </p:nvPr>
        </p:nvSpPr>
        <p:spPr/>
        <p:txBody>
          <a:bodyPr/>
          <a:lstStyle/>
          <a:p>
            <a:pPr>
              <a:spcBef>
                <a:spcPts val="0"/>
              </a:spcBef>
              <a:spcAft>
                <a:spcPts val="1200"/>
              </a:spcAft>
            </a:pPr>
            <a:r>
              <a:rPr lang="es-ES" dirty="0"/>
              <a:t>Los cambios principales son cambios que deben someterse a un análisis del Título VI y a un proceso de participación pública basado en los siguientes criterios:  </a:t>
            </a:r>
          </a:p>
          <a:p>
            <a:pPr lvl="1">
              <a:spcBef>
                <a:spcPts val="0"/>
              </a:spcBef>
              <a:spcAft>
                <a:spcPts val="1200"/>
              </a:spcAft>
              <a:buSzPts val="1000"/>
              <a:tabLst>
                <a:tab pos="457200" algn="l"/>
              </a:tabLst>
            </a:pPr>
            <a:r>
              <a:rPr lang="es-ES" dirty="0"/>
              <a:t>Ampliación del servicio: creación de una nueva ruta de autobús o apertura de una nueva línea de ferrocarril </a:t>
            </a:r>
          </a:p>
          <a:p>
            <a:pPr lvl="1">
              <a:spcBef>
                <a:spcPts val="0"/>
              </a:spcBef>
              <a:spcAft>
                <a:spcPts val="1200"/>
              </a:spcAft>
              <a:buSzPts val="1000"/>
              <a:tabLst>
                <a:tab pos="457200" algn="l"/>
              </a:tabLst>
            </a:pPr>
            <a:r>
              <a:rPr lang="es-ES" dirty="0"/>
              <a:t>Cambios propuestos en el servicio a nivel millas, horas o viajes del 33% o más </a:t>
            </a:r>
          </a:p>
          <a:p>
            <a:pPr lvl="1">
              <a:spcBef>
                <a:spcPts val="0"/>
              </a:spcBef>
              <a:spcAft>
                <a:spcPts val="1200"/>
              </a:spcAft>
              <a:buSzPts val="1000"/>
              <a:tabLst>
                <a:tab pos="457200" algn="l"/>
              </a:tabLst>
            </a:pPr>
            <a:r>
              <a:rPr lang="es-ES" dirty="0"/>
              <a:t>Eliminación de todos los servicios durante un período (hora punta, mediodía, noche, sábado o domingo) </a:t>
            </a:r>
          </a:p>
          <a:p>
            <a:pPr lvl="1">
              <a:spcBef>
                <a:spcPts val="0"/>
              </a:spcBef>
              <a:spcAft>
                <a:spcPts val="1200"/>
              </a:spcAft>
              <a:buSzPts val="1000"/>
              <a:tabLst>
                <a:tab pos="457200" algn="l"/>
              </a:tabLst>
            </a:pPr>
            <a:r>
              <a:rPr lang="es-ES" dirty="0"/>
              <a:t>Cambio propuesto del 25% o más en el trazado de la ruta </a:t>
            </a:r>
          </a:p>
          <a:p>
            <a:pPr lvl="1">
              <a:spcBef>
                <a:spcPts val="0"/>
              </a:spcBef>
              <a:spcAft>
                <a:spcPts val="1200"/>
              </a:spcAft>
              <a:buSzPts val="1000"/>
              <a:tabLst>
                <a:tab pos="457200" algn="l"/>
              </a:tabLst>
            </a:pPr>
            <a:r>
              <a:rPr lang="es-ES" dirty="0"/>
              <a:t>Cambio propuesto en la tarifa </a:t>
            </a:r>
          </a:p>
        </p:txBody>
      </p:sp>
      <p:sp>
        <p:nvSpPr>
          <p:cNvPr id="4" name="Slide Number Placeholder 3">
            <a:extLst>
              <a:ext uri="{FF2B5EF4-FFF2-40B4-BE49-F238E27FC236}">
                <a16:creationId xmlns:a16="http://schemas.microsoft.com/office/drawing/2014/main" id="{1A9CB8AA-AE07-759A-CF78-4EDD64EF8403}"/>
              </a:ext>
            </a:extLst>
          </p:cNvPr>
          <p:cNvSpPr>
            <a:spLocks noGrp="1"/>
          </p:cNvSpPr>
          <p:nvPr>
            <p:ph type="sldNum" sz="quarter" idx="12"/>
          </p:nvPr>
        </p:nvSpPr>
        <p:spPr/>
        <p:txBody>
          <a:bodyPr/>
          <a:lstStyle/>
          <a:p>
            <a:fld id="{0D233E8C-AF31-456D-A108-663B8DF80B30}" type="slidenum">
              <a:rPr lang="en-US" smtClean="0"/>
              <a:pPr/>
              <a:t>5</a:t>
            </a:fld>
            <a:endParaRPr lang="en-US"/>
          </a:p>
        </p:txBody>
      </p:sp>
    </p:spTree>
    <p:extLst>
      <p:ext uri="{BB962C8B-B14F-4D97-AF65-F5344CB8AC3E}">
        <p14:creationId xmlns:p14="http://schemas.microsoft.com/office/powerpoint/2010/main" val="1799968402"/>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4909E5-4798-8E58-7F6E-357C8B5D2630}"/>
              </a:ext>
            </a:extLst>
          </p:cNvPr>
          <p:cNvSpPr>
            <a:spLocks noGrp="1"/>
          </p:cNvSpPr>
          <p:nvPr>
            <p:ph type="sldNum" sz="quarter" idx="12"/>
          </p:nvPr>
        </p:nvSpPr>
        <p:spPr/>
        <p:txBody>
          <a:bodyPr/>
          <a:lstStyle/>
          <a:p>
            <a:fld id="{7443972A-68F0-4EEE-8D44-8247859870C0}" type="slidenum">
              <a:rPr lang="en-US" smtClean="0"/>
              <a:pPr/>
              <a:t>50</a:t>
            </a:fld>
            <a:endParaRPr lang="en-US"/>
          </a:p>
        </p:txBody>
      </p:sp>
      <p:pic>
        <p:nvPicPr>
          <p:cNvPr id="9" name="Picture 8" descr="A map of a city&#10;&#10;Description automatically generated">
            <a:extLst>
              <a:ext uri="{FF2B5EF4-FFF2-40B4-BE49-F238E27FC236}">
                <a16:creationId xmlns:a16="http://schemas.microsoft.com/office/drawing/2014/main" id="{2E754EE4-D53E-039D-A206-5BF420179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4" y="-2813"/>
            <a:ext cx="11254697" cy="6860813"/>
          </a:xfrm>
          <a:prstGeom prst="rect">
            <a:avLst/>
          </a:prstGeom>
        </p:spPr>
      </p:pic>
      <p:sp>
        <p:nvSpPr>
          <p:cNvPr id="10" name="TextBox 9">
            <a:extLst>
              <a:ext uri="{FF2B5EF4-FFF2-40B4-BE49-F238E27FC236}">
                <a16:creationId xmlns:a16="http://schemas.microsoft.com/office/drawing/2014/main" id="{24CB8441-4FEE-47B2-5A0F-D7E0E6FCD34C}"/>
              </a:ext>
            </a:extLst>
          </p:cNvPr>
          <p:cNvSpPr txBox="1"/>
          <p:nvPr/>
        </p:nvSpPr>
        <p:spPr>
          <a:xfrm>
            <a:off x="658290" y="397446"/>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72</a:t>
            </a:r>
          </a:p>
          <a:p>
            <a:pPr marL="285750" indent="-285750">
              <a:buFont typeface="Arial"/>
              <a:buChar char="•"/>
            </a:pPr>
            <a:r>
              <a:rPr lang="en-US" sz="1600" dirty="0" err="1">
                <a:cs typeface="Segoe UI"/>
              </a:rPr>
              <a:t>Extendida</a:t>
            </a:r>
            <a:r>
              <a:rPr lang="en-US" sz="1600" dirty="0">
                <a:cs typeface="Segoe UI"/>
              </a:rPr>
              <a:t> hasta 6200 South/Wasatch Park &amp; Ride</a:t>
            </a:r>
          </a:p>
        </p:txBody>
      </p:sp>
      <p:sp>
        <p:nvSpPr>
          <p:cNvPr id="11" name="TextBox 10">
            <a:extLst>
              <a:ext uri="{FF2B5EF4-FFF2-40B4-BE49-F238E27FC236}">
                <a16:creationId xmlns:a16="http://schemas.microsoft.com/office/drawing/2014/main" id="{967E7F60-1BD0-3218-0B67-78DB606B22C3}"/>
              </a:ext>
            </a:extLst>
          </p:cNvPr>
          <p:cNvSpPr txBox="1"/>
          <p:nvPr/>
        </p:nvSpPr>
        <p:spPr>
          <a:xfrm>
            <a:off x="10426338" y="1891057"/>
            <a:ext cx="1414272"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6200 South/Wasatch Park &amp; Ride</a:t>
            </a:r>
            <a:endParaRPr lang="en-US"/>
          </a:p>
        </p:txBody>
      </p:sp>
      <p:sp>
        <p:nvSpPr>
          <p:cNvPr id="12" name="TextBox 11">
            <a:extLst>
              <a:ext uri="{FF2B5EF4-FFF2-40B4-BE49-F238E27FC236}">
                <a16:creationId xmlns:a16="http://schemas.microsoft.com/office/drawing/2014/main" id="{4328D300-FCBC-0434-D82E-8537F0D60222}"/>
              </a:ext>
            </a:extLst>
          </p:cNvPr>
          <p:cNvSpPr txBox="1"/>
          <p:nvPr/>
        </p:nvSpPr>
        <p:spPr>
          <a:xfrm>
            <a:off x="1322754" y="5047914"/>
            <a:ext cx="1521030"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Midvale Fort Union</a:t>
            </a:r>
            <a:endParaRPr lang="en-US" dirty="0"/>
          </a:p>
        </p:txBody>
      </p:sp>
    </p:spTree>
    <p:extLst>
      <p:ext uri="{BB962C8B-B14F-4D97-AF65-F5344CB8AC3E}">
        <p14:creationId xmlns:p14="http://schemas.microsoft.com/office/powerpoint/2010/main" val="2279312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5C9F17-429C-130D-156C-D41C692EE147}"/>
              </a:ext>
            </a:extLst>
          </p:cNvPr>
          <p:cNvSpPr>
            <a:spLocks noGrp="1"/>
          </p:cNvSpPr>
          <p:nvPr>
            <p:ph type="sldNum" sz="quarter" idx="12"/>
          </p:nvPr>
        </p:nvSpPr>
        <p:spPr/>
        <p:txBody>
          <a:bodyPr/>
          <a:lstStyle/>
          <a:p>
            <a:fld id="{7443972A-68F0-4EEE-8D44-8247859870C0}" type="slidenum">
              <a:rPr lang="en-US" smtClean="0"/>
              <a:pPr/>
              <a:t>51</a:t>
            </a:fld>
            <a:endParaRPr lang="en-US"/>
          </a:p>
        </p:txBody>
      </p:sp>
      <p:pic>
        <p:nvPicPr>
          <p:cNvPr id="7" name="Picture 6" descr="A map of a city&#10;&#10;Description automatically generated">
            <a:extLst>
              <a:ext uri="{FF2B5EF4-FFF2-40B4-BE49-F238E27FC236}">
                <a16:creationId xmlns:a16="http://schemas.microsoft.com/office/drawing/2014/main" id="{AC38DB8E-54A5-1F24-C962-A390E706C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92573294-A2BF-1093-286C-6F502C6D1DE5}"/>
              </a:ext>
            </a:extLst>
          </p:cNvPr>
          <p:cNvSpPr txBox="1"/>
          <p:nvPr/>
        </p:nvSpPr>
        <p:spPr>
          <a:xfrm>
            <a:off x="658290" y="397446"/>
            <a:ext cx="2743200" cy="150810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220</a:t>
            </a:r>
          </a:p>
          <a:p>
            <a:pPr marL="285750" indent="-285750">
              <a:buFont typeface="Arial"/>
              <a:buChar char="•"/>
            </a:pPr>
            <a:r>
              <a:rPr lang="en-US" sz="1600" dirty="0" err="1">
                <a:cs typeface="Segoe UI"/>
              </a:rPr>
              <a:t>Reducida</a:t>
            </a:r>
            <a:r>
              <a:rPr lang="en-US" sz="1600" dirty="0">
                <a:cs typeface="Segoe UI"/>
              </a:rPr>
              <a:t> hasta U of U Union (</a:t>
            </a:r>
            <a:r>
              <a:rPr lang="en-US" sz="1600" dirty="0" err="1">
                <a:cs typeface="Segoe UI"/>
              </a:rPr>
              <a:t>servicio</a:t>
            </a:r>
            <a:r>
              <a:rPr lang="en-US" sz="1600" dirty="0">
                <a:cs typeface="Segoe UI"/>
              </a:rPr>
              <a:t> </a:t>
            </a:r>
            <a:r>
              <a:rPr lang="en-US" sz="1600" dirty="0" err="1">
                <a:cs typeface="Segoe UI"/>
              </a:rPr>
              <a:t>en</a:t>
            </a:r>
            <a:r>
              <a:rPr lang="en-US" sz="1600" dirty="0">
                <a:cs typeface="Segoe UI"/>
              </a:rPr>
              <a:t> 200 South </a:t>
            </a:r>
            <a:r>
              <a:rPr lang="en-US" sz="1600" dirty="0" err="1">
                <a:cs typeface="Segoe UI"/>
              </a:rPr>
              <a:t>reemplazado</a:t>
            </a:r>
            <a:r>
              <a:rPr lang="en-US" sz="1600" dirty="0">
                <a:cs typeface="Segoe UI"/>
              </a:rPr>
              <a:t> </a:t>
            </a:r>
            <a:r>
              <a:rPr lang="en-US" sz="1600" dirty="0" err="1">
                <a:cs typeface="Segoe UI"/>
              </a:rPr>
              <a:t>por</a:t>
            </a:r>
            <a:r>
              <a:rPr lang="en-US" sz="1600" dirty="0">
                <a:cs typeface="Segoe UI"/>
              </a:rPr>
              <a:t> las </a:t>
            </a:r>
            <a:r>
              <a:rPr lang="en-US" sz="1600" dirty="0" err="1">
                <a:cs typeface="Segoe UI"/>
              </a:rPr>
              <a:t>rutas</a:t>
            </a:r>
            <a:r>
              <a:rPr lang="en-US" sz="1600" dirty="0">
                <a:cs typeface="Segoe UI"/>
              </a:rPr>
              <a:t> 2A and 2B)</a:t>
            </a:r>
          </a:p>
        </p:txBody>
      </p:sp>
      <p:sp>
        <p:nvSpPr>
          <p:cNvPr id="9" name="TextBox 8">
            <a:extLst>
              <a:ext uri="{FF2B5EF4-FFF2-40B4-BE49-F238E27FC236}">
                <a16:creationId xmlns:a16="http://schemas.microsoft.com/office/drawing/2014/main" id="{A5256971-742F-BA35-140B-CC94AE05CE9E}"/>
              </a:ext>
            </a:extLst>
          </p:cNvPr>
          <p:cNvSpPr txBox="1"/>
          <p:nvPr/>
        </p:nvSpPr>
        <p:spPr>
          <a:xfrm>
            <a:off x="6714309" y="258200"/>
            <a:ext cx="1414272"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 of U Union</a:t>
            </a:r>
            <a:endParaRPr lang="en-US"/>
          </a:p>
        </p:txBody>
      </p:sp>
      <p:sp>
        <p:nvSpPr>
          <p:cNvPr id="10" name="TextBox 9">
            <a:extLst>
              <a:ext uri="{FF2B5EF4-FFF2-40B4-BE49-F238E27FC236}">
                <a16:creationId xmlns:a16="http://schemas.microsoft.com/office/drawing/2014/main" id="{ED53793F-CB86-DC36-950D-C93B181AAEE5}"/>
              </a:ext>
            </a:extLst>
          </p:cNvPr>
          <p:cNvSpPr txBox="1"/>
          <p:nvPr/>
        </p:nvSpPr>
        <p:spPr>
          <a:xfrm>
            <a:off x="6964680" y="6082492"/>
            <a:ext cx="1414272"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Highland Dr/ 9400 South Park &amp; Ride</a:t>
            </a:r>
            <a:endParaRPr lang="en-US"/>
          </a:p>
        </p:txBody>
      </p:sp>
      <p:sp>
        <p:nvSpPr>
          <p:cNvPr id="11" name="TextBox 10">
            <a:extLst>
              <a:ext uri="{FF2B5EF4-FFF2-40B4-BE49-F238E27FC236}">
                <a16:creationId xmlns:a16="http://schemas.microsoft.com/office/drawing/2014/main" id="{1A671927-4494-9D01-A82A-F00D2E0BF5B9}"/>
              </a:ext>
            </a:extLst>
          </p:cNvPr>
          <p:cNvSpPr txBox="1"/>
          <p:nvPr/>
        </p:nvSpPr>
        <p:spPr>
          <a:xfrm>
            <a:off x="5475072" y="40535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
        <p:nvSpPr>
          <p:cNvPr id="12" name="TextBox 11">
            <a:extLst>
              <a:ext uri="{FF2B5EF4-FFF2-40B4-BE49-F238E27FC236}">
                <a16:creationId xmlns:a16="http://schemas.microsoft.com/office/drawing/2014/main" id="{CBB828F1-A7B2-E793-461D-CFFAE6212620}"/>
              </a:ext>
            </a:extLst>
          </p:cNvPr>
          <p:cNvSpPr txBox="1"/>
          <p:nvPr/>
        </p:nvSpPr>
        <p:spPr>
          <a:xfrm>
            <a:off x="5811660" y="94253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900 S</a:t>
            </a:r>
          </a:p>
        </p:txBody>
      </p:sp>
      <p:sp>
        <p:nvSpPr>
          <p:cNvPr id="13" name="TextBox 12">
            <a:extLst>
              <a:ext uri="{FF2B5EF4-FFF2-40B4-BE49-F238E27FC236}">
                <a16:creationId xmlns:a16="http://schemas.microsoft.com/office/drawing/2014/main" id="{CA21088E-877B-B399-91E5-8F4B2801D8ED}"/>
              </a:ext>
            </a:extLst>
          </p:cNvPr>
          <p:cNvSpPr txBox="1"/>
          <p:nvPr/>
        </p:nvSpPr>
        <p:spPr>
          <a:xfrm>
            <a:off x="6345060" y="63114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400 S</a:t>
            </a:r>
          </a:p>
        </p:txBody>
      </p:sp>
      <p:sp>
        <p:nvSpPr>
          <p:cNvPr id="14" name="TextBox 13">
            <a:extLst>
              <a:ext uri="{FF2B5EF4-FFF2-40B4-BE49-F238E27FC236}">
                <a16:creationId xmlns:a16="http://schemas.microsoft.com/office/drawing/2014/main" id="{D5AA95F3-4830-74FF-4E3C-6142FA90D080}"/>
              </a:ext>
            </a:extLst>
          </p:cNvPr>
          <p:cNvSpPr txBox="1"/>
          <p:nvPr/>
        </p:nvSpPr>
        <p:spPr>
          <a:xfrm rot="16200000">
            <a:off x="5738827" y="11113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St</a:t>
            </a:r>
          </a:p>
        </p:txBody>
      </p:sp>
      <p:sp>
        <p:nvSpPr>
          <p:cNvPr id="15" name="TextBox 14">
            <a:extLst>
              <a:ext uri="{FF2B5EF4-FFF2-40B4-BE49-F238E27FC236}">
                <a16:creationId xmlns:a16="http://schemas.microsoft.com/office/drawing/2014/main" id="{CA11F467-0475-2340-B168-34C418D167FD}"/>
              </a:ext>
            </a:extLst>
          </p:cNvPr>
          <p:cNvSpPr txBox="1"/>
          <p:nvPr/>
        </p:nvSpPr>
        <p:spPr>
          <a:xfrm rot="16200000">
            <a:off x="5861937" y="63114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1300 E</a:t>
            </a:r>
          </a:p>
        </p:txBody>
      </p:sp>
      <p:sp>
        <p:nvSpPr>
          <p:cNvPr id="16" name="TextBox 15">
            <a:extLst>
              <a:ext uri="{FF2B5EF4-FFF2-40B4-BE49-F238E27FC236}">
                <a16:creationId xmlns:a16="http://schemas.microsoft.com/office/drawing/2014/main" id="{6150D8AE-F9E8-991E-E614-7D6EFF536480}"/>
              </a:ext>
            </a:extLst>
          </p:cNvPr>
          <p:cNvSpPr txBox="1"/>
          <p:nvPr/>
        </p:nvSpPr>
        <p:spPr>
          <a:xfrm rot="16200000">
            <a:off x="5526453" y="106564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1100 E</a:t>
            </a:r>
          </a:p>
        </p:txBody>
      </p:sp>
      <p:sp>
        <p:nvSpPr>
          <p:cNvPr id="17" name="TextBox 16">
            <a:extLst>
              <a:ext uri="{FF2B5EF4-FFF2-40B4-BE49-F238E27FC236}">
                <a16:creationId xmlns:a16="http://schemas.microsoft.com/office/drawing/2014/main" id="{35A1B511-85EF-74A6-1A6D-24735CD38FE4}"/>
              </a:ext>
            </a:extLst>
          </p:cNvPr>
          <p:cNvSpPr txBox="1"/>
          <p:nvPr/>
        </p:nvSpPr>
        <p:spPr>
          <a:xfrm rot="4589544">
            <a:off x="6126369" y="315657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Highland Dr</a:t>
            </a:r>
          </a:p>
        </p:txBody>
      </p:sp>
    </p:spTree>
    <p:extLst>
      <p:ext uri="{BB962C8B-B14F-4D97-AF65-F5344CB8AC3E}">
        <p14:creationId xmlns:p14="http://schemas.microsoft.com/office/powerpoint/2010/main" val="131253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E3903A-1BE2-30B8-1919-3751AF65BB6F}"/>
              </a:ext>
            </a:extLst>
          </p:cNvPr>
          <p:cNvSpPr>
            <a:spLocks noGrp="1"/>
          </p:cNvSpPr>
          <p:nvPr>
            <p:ph type="sldNum" sz="quarter" idx="12"/>
          </p:nvPr>
        </p:nvSpPr>
        <p:spPr/>
        <p:txBody>
          <a:bodyPr/>
          <a:lstStyle/>
          <a:p>
            <a:fld id="{7443972A-68F0-4EEE-8D44-8247859870C0}" type="slidenum">
              <a:rPr lang="en-US" smtClean="0"/>
              <a:pPr/>
              <a:t>52</a:t>
            </a:fld>
            <a:endParaRPr lang="en-US"/>
          </a:p>
        </p:txBody>
      </p:sp>
      <p:pic>
        <p:nvPicPr>
          <p:cNvPr id="7" name="Picture 6" descr="A map with blue lines&#10;&#10;Description automatically generated">
            <a:extLst>
              <a:ext uri="{FF2B5EF4-FFF2-40B4-BE49-F238E27FC236}">
                <a16:creationId xmlns:a16="http://schemas.microsoft.com/office/drawing/2014/main" id="{086C15F9-C6C4-536A-0CE4-EB318850B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DECC6ED1-46A6-29CE-B391-EF6B865920B9}"/>
              </a:ext>
            </a:extLst>
          </p:cNvPr>
          <p:cNvSpPr txBox="1"/>
          <p:nvPr/>
        </p:nvSpPr>
        <p:spPr>
          <a:xfrm>
            <a:off x="7816417" y="634492"/>
            <a:ext cx="2743200" cy="249299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223</a:t>
            </a:r>
          </a:p>
          <a:p>
            <a:pPr marL="285750" indent="-285750">
              <a:buFont typeface="Arial"/>
              <a:buChar char="•"/>
            </a:pPr>
            <a:r>
              <a:rPr lang="en-US" sz="1600" dirty="0" err="1">
                <a:cs typeface="Segoe UI"/>
              </a:rPr>
              <a:t>Extendida</a:t>
            </a:r>
            <a:r>
              <a:rPr lang="en-US" sz="1600" dirty="0">
                <a:cs typeface="Segoe UI"/>
              </a:rPr>
              <a:t> hasta la </a:t>
            </a:r>
            <a:r>
              <a:rPr lang="en-US" sz="1600" dirty="0" err="1">
                <a:cs typeface="Segoe UI"/>
              </a:rPr>
              <a:t>estación</a:t>
            </a:r>
            <a:r>
              <a:rPr lang="en-US" sz="1600" dirty="0">
                <a:cs typeface="Segoe UI"/>
              </a:rPr>
              <a:t> Murray Central (</a:t>
            </a:r>
            <a:r>
              <a:rPr lang="en-US" sz="1600" dirty="0" err="1">
                <a:cs typeface="Segoe UI"/>
              </a:rPr>
              <a:t>reemplaza</a:t>
            </a:r>
            <a:r>
              <a:rPr lang="en-US" sz="1600" dirty="0">
                <a:cs typeface="Segoe UI"/>
              </a:rPr>
              <a:t> </a:t>
            </a:r>
            <a:r>
              <a:rPr lang="en-US" sz="1600" dirty="0" err="1">
                <a:cs typeface="Segoe UI"/>
              </a:rPr>
              <a:t>en</a:t>
            </a:r>
            <a:r>
              <a:rPr lang="en-US" sz="1600" dirty="0">
                <a:cs typeface="Segoe UI"/>
              </a:rPr>
              <a:t> </a:t>
            </a:r>
            <a:r>
              <a:rPr lang="en-US" sz="1600" dirty="0" err="1">
                <a:cs typeface="Segoe UI"/>
              </a:rPr>
              <a:t>parte</a:t>
            </a:r>
            <a:r>
              <a:rPr lang="en-US" sz="1600" dirty="0">
                <a:cs typeface="Segoe UI"/>
              </a:rPr>
              <a:t> la </a:t>
            </a:r>
            <a:r>
              <a:rPr lang="en-US" sz="1600" dirty="0" err="1">
                <a:cs typeface="Segoe UI"/>
              </a:rPr>
              <a:t>ruta</a:t>
            </a:r>
            <a:r>
              <a:rPr lang="en-US" sz="1600" dirty="0">
                <a:cs typeface="Segoe UI"/>
              </a:rPr>
              <a:t> 45)</a:t>
            </a:r>
          </a:p>
          <a:p>
            <a:pPr marL="285750" indent="-285750">
              <a:buFont typeface="Arial"/>
              <a:buChar char="•"/>
            </a:pPr>
            <a:r>
              <a:rPr lang="en-US" sz="1600" dirty="0" err="1">
                <a:cs typeface="Segoe UI"/>
              </a:rPr>
              <a:t>Frecuencia</a:t>
            </a:r>
            <a:r>
              <a:rPr lang="en-US" sz="1600" dirty="0">
                <a:cs typeface="Segoe UI"/>
              </a:rPr>
              <a:t> de </a:t>
            </a:r>
            <a:r>
              <a:rPr lang="en-US" sz="1600" dirty="0" err="1">
                <a:cs typeface="Segoe UI"/>
              </a:rPr>
              <a:t>servicio</a:t>
            </a:r>
            <a:r>
              <a:rPr lang="en-US" sz="1600" dirty="0">
                <a:cs typeface="Segoe UI"/>
              </a:rPr>
              <a:t> </a:t>
            </a:r>
            <a:r>
              <a:rPr lang="en-US" sz="1600" dirty="0" err="1">
                <a:cs typeface="Segoe UI"/>
              </a:rPr>
              <a:t>ampliada</a:t>
            </a:r>
            <a:r>
              <a:rPr lang="en-US" sz="1600" dirty="0">
                <a:cs typeface="Segoe UI"/>
              </a:rPr>
              <a:t> hasta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de lunes a </a:t>
            </a:r>
            <a:r>
              <a:rPr lang="en-US" sz="1600" dirty="0" err="1">
                <a:cs typeface="Segoe UI"/>
              </a:rPr>
              <a:t>viernes</a:t>
            </a:r>
            <a:endParaRPr lang="en-US" sz="1600" dirty="0">
              <a:cs typeface="Segoe UI"/>
            </a:endParaRPr>
          </a:p>
        </p:txBody>
      </p:sp>
      <p:sp>
        <p:nvSpPr>
          <p:cNvPr id="9" name="TextBox 8">
            <a:extLst>
              <a:ext uri="{FF2B5EF4-FFF2-40B4-BE49-F238E27FC236}">
                <a16:creationId xmlns:a16="http://schemas.microsoft.com/office/drawing/2014/main" id="{98007260-4E0E-36DC-F4B7-D59F14FBCBB3}"/>
              </a:ext>
            </a:extLst>
          </p:cNvPr>
          <p:cNvSpPr txBox="1"/>
          <p:nvPr/>
        </p:nvSpPr>
        <p:spPr>
          <a:xfrm>
            <a:off x="2251165" y="411035"/>
            <a:ext cx="141427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North Temple</a:t>
            </a:r>
            <a:endParaRPr lang="en-US" dirty="0"/>
          </a:p>
        </p:txBody>
      </p:sp>
      <p:sp>
        <p:nvSpPr>
          <p:cNvPr id="10" name="TextBox 9">
            <a:extLst>
              <a:ext uri="{FF2B5EF4-FFF2-40B4-BE49-F238E27FC236}">
                <a16:creationId xmlns:a16="http://schemas.microsoft.com/office/drawing/2014/main" id="{FE4CF894-B64A-F9BE-0AE6-5E8A46591A54}"/>
              </a:ext>
            </a:extLst>
          </p:cNvPr>
          <p:cNvSpPr txBox="1"/>
          <p:nvPr/>
        </p:nvSpPr>
        <p:spPr>
          <a:xfrm>
            <a:off x="2490651" y="5266063"/>
            <a:ext cx="141427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Murray Central </a:t>
            </a:r>
            <a:endParaRPr lang="en-US" dirty="0"/>
          </a:p>
        </p:txBody>
      </p:sp>
      <p:sp>
        <p:nvSpPr>
          <p:cNvPr id="11" name="TextBox 10">
            <a:extLst>
              <a:ext uri="{FF2B5EF4-FFF2-40B4-BE49-F238E27FC236}">
                <a16:creationId xmlns:a16="http://schemas.microsoft.com/office/drawing/2014/main" id="{36F5FFAE-162A-D662-F2E6-6D05A6F415E6}"/>
              </a:ext>
            </a:extLst>
          </p:cNvPr>
          <p:cNvSpPr txBox="1"/>
          <p:nvPr/>
        </p:nvSpPr>
        <p:spPr>
          <a:xfrm>
            <a:off x="3605269" y="76423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 Temple</a:t>
            </a:r>
          </a:p>
        </p:txBody>
      </p:sp>
      <p:sp>
        <p:nvSpPr>
          <p:cNvPr id="12" name="TextBox 11">
            <a:extLst>
              <a:ext uri="{FF2B5EF4-FFF2-40B4-BE49-F238E27FC236}">
                <a16:creationId xmlns:a16="http://schemas.microsoft.com/office/drawing/2014/main" id="{46A58CFC-9630-48F8-22B7-EB7E9177C41F}"/>
              </a:ext>
            </a:extLst>
          </p:cNvPr>
          <p:cNvSpPr txBox="1"/>
          <p:nvPr/>
        </p:nvSpPr>
        <p:spPr>
          <a:xfrm>
            <a:off x="4595869" y="68466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3rd Ave</a:t>
            </a:r>
          </a:p>
        </p:txBody>
      </p:sp>
      <p:sp>
        <p:nvSpPr>
          <p:cNvPr id="13" name="TextBox 12">
            <a:extLst>
              <a:ext uri="{FF2B5EF4-FFF2-40B4-BE49-F238E27FC236}">
                <a16:creationId xmlns:a16="http://schemas.microsoft.com/office/drawing/2014/main" id="{E053CB75-DE77-6C8B-D28E-92BC0ACBA6E7}"/>
              </a:ext>
            </a:extLst>
          </p:cNvPr>
          <p:cNvSpPr txBox="1"/>
          <p:nvPr/>
        </p:nvSpPr>
        <p:spPr>
          <a:xfrm rot="5400000">
            <a:off x="4858683" y="60846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Virginia St</a:t>
            </a:r>
          </a:p>
        </p:txBody>
      </p:sp>
      <p:sp>
        <p:nvSpPr>
          <p:cNvPr id="14" name="TextBox 13">
            <a:extLst>
              <a:ext uri="{FF2B5EF4-FFF2-40B4-BE49-F238E27FC236}">
                <a16:creationId xmlns:a16="http://schemas.microsoft.com/office/drawing/2014/main" id="{F6313A68-92CC-C09F-B3E3-E096FA75F23F}"/>
              </a:ext>
            </a:extLst>
          </p:cNvPr>
          <p:cNvSpPr txBox="1"/>
          <p:nvPr/>
        </p:nvSpPr>
        <p:spPr>
          <a:xfrm>
            <a:off x="5196975" y="93203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100 S</a:t>
            </a:r>
          </a:p>
        </p:txBody>
      </p:sp>
      <p:sp>
        <p:nvSpPr>
          <p:cNvPr id="15" name="TextBox 14">
            <a:extLst>
              <a:ext uri="{FF2B5EF4-FFF2-40B4-BE49-F238E27FC236}">
                <a16:creationId xmlns:a16="http://schemas.microsoft.com/office/drawing/2014/main" id="{C3CCEEA1-682D-E79E-90AC-B1EEE1E15796}"/>
              </a:ext>
            </a:extLst>
          </p:cNvPr>
          <p:cNvSpPr txBox="1"/>
          <p:nvPr/>
        </p:nvSpPr>
        <p:spPr>
          <a:xfrm rot="19881630">
            <a:off x="5412361" y="33155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North Campus Dr</a:t>
            </a:r>
          </a:p>
        </p:txBody>
      </p:sp>
      <p:sp>
        <p:nvSpPr>
          <p:cNvPr id="16" name="TextBox 15">
            <a:extLst>
              <a:ext uri="{FF2B5EF4-FFF2-40B4-BE49-F238E27FC236}">
                <a16:creationId xmlns:a16="http://schemas.microsoft.com/office/drawing/2014/main" id="{CAFA3F60-580C-F821-AC3E-4CE0DC10CED0}"/>
              </a:ext>
            </a:extLst>
          </p:cNvPr>
          <p:cNvSpPr txBox="1"/>
          <p:nvPr/>
        </p:nvSpPr>
        <p:spPr>
          <a:xfrm rot="19223420">
            <a:off x="4858682" y="154502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Mario Capecchi Dr</a:t>
            </a:r>
          </a:p>
        </p:txBody>
      </p:sp>
      <p:sp>
        <p:nvSpPr>
          <p:cNvPr id="17" name="TextBox 16">
            <a:extLst>
              <a:ext uri="{FF2B5EF4-FFF2-40B4-BE49-F238E27FC236}">
                <a16:creationId xmlns:a16="http://schemas.microsoft.com/office/drawing/2014/main" id="{B5624C1B-C742-97D4-D0F3-0CE9AF9A8E4C}"/>
              </a:ext>
            </a:extLst>
          </p:cNvPr>
          <p:cNvSpPr txBox="1"/>
          <p:nvPr/>
        </p:nvSpPr>
        <p:spPr>
          <a:xfrm rot="19223420">
            <a:off x="6044348" y="73658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2">
                    <a:lumMod val="76000"/>
                  </a:schemeClr>
                </a:solidFill>
              </a:rPr>
              <a:t>Wakara</a:t>
            </a:r>
            <a:r>
              <a:rPr lang="en-US" sz="1000">
                <a:solidFill>
                  <a:schemeClr val="bg2">
                    <a:lumMod val="76000"/>
                  </a:schemeClr>
                </a:solidFill>
              </a:rPr>
              <a:t> Way</a:t>
            </a:r>
          </a:p>
        </p:txBody>
      </p:sp>
      <p:sp>
        <p:nvSpPr>
          <p:cNvPr id="18" name="TextBox 17">
            <a:extLst>
              <a:ext uri="{FF2B5EF4-FFF2-40B4-BE49-F238E27FC236}">
                <a16:creationId xmlns:a16="http://schemas.microsoft.com/office/drawing/2014/main" id="{8C6D5841-59D6-9E5A-38F0-75DC84F45B61}"/>
              </a:ext>
            </a:extLst>
          </p:cNvPr>
          <p:cNvSpPr txBox="1"/>
          <p:nvPr/>
        </p:nvSpPr>
        <p:spPr>
          <a:xfrm rot="19223420">
            <a:off x="6094083" y="103942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Chipeta Way</a:t>
            </a:r>
          </a:p>
        </p:txBody>
      </p:sp>
      <p:sp>
        <p:nvSpPr>
          <p:cNvPr id="19" name="TextBox 18">
            <a:extLst>
              <a:ext uri="{FF2B5EF4-FFF2-40B4-BE49-F238E27FC236}">
                <a16:creationId xmlns:a16="http://schemas.microsoft.com/office/drawing/2014/main" id="{F6AE1BEC-ED00-67D1-8C14-C168F8C616D3}"/>
              </a:ext>
            </a:extLst>
          </p:cNvPr>
          <p:cNvSpPr txBox="1"/>
          <p:nvPr/>
        </p:nvSpPr>
        <p:spPr>
          <a:xfrm rot="5400000">
            <a:off x="5709975" y="196959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2">
                    <a:lumMod val="76000"/>
                  </a:schemeClr>
                </a:solidFill>
              </a:rPr>
              <a:t>Arapeen</a:t>
            </a:r>
            <a:r>
              <a:rPr lang="en-US" sz="1000">
                <a:solidFill>
                  <a:schemeClr val="bg2">
                    <a:lumMod val="76000"/>
                  </a:schemeClr>
                </a:solidFill>
              </a:rPr>
              <a:t> Dr</a:t>
            </a:r>
          </a:p>
        </p:txBody>
      </p:sp>
      <p:sp>
        <p:nvSpPr>
          <p:cNvPr id="20" name="TextBox 19">
            <a:extLst>
              <a:ext uri="{FF2B5EF4-FFF2-40B4-BE49-F238E27FC236}">
                <a16:creationId xmlns:a16="http://schemas.microsoft.com/office/drawing/2014/main" id="{35D54BC1-EA4A-D4A4-70AF-2AC3CC0686F1}"/>
              </a:ext>
            </a:extLst>
          </p:cNvPr>
          <p:cNvSpPr txBox="1"/>
          <p:nvPr/>
        </p:nvSpPr>
        <p:spPr>
          <a:xfrm>
            <a:off x="6293993" y="151165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Sunnyside Avenue</a:t>
            </a:r>
          </a:p>
        </p:txBody>
      </p:sp>
      <p:sp>
        <p:nvSpPr>
          <p:cNvPr id="21" name="TextBox 20">
            <a:extLst>
              <a:ext uri="{FF2B5EF4-FFF2-40B4-BE49-F238E27FC236}">
                <a16:creationId xmlns:a16="http://schemas.microsoft.com/office/drawing/2014/main" id="{9E0AD2B1-BA04-5A13-CE1C-436116EC0FBE}"/>
              </a:ext>
            </a:extLst>
          </p:cNvPr>
          <p:cNvSpPr txBox="1"/>
          <p:nvPr/>
        </p:nvSpPr>
        <p:spPr>
          <a:xfrm rot="5400000">
            <a:off x="5415125" y="220195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1900 E</a:t>
            </a:r>
          </a:p>
        </p:txBody>
      </p:sp>
      <p:sp>
        <p:nvSpPr>
          <p:cNvPr id="22" name="TextBox 21">
            <a:extLst>
              <a:ext uri="{FF2B5EF4-FFF2-40B4-BE49-F238E27FC236}">
                <a16:creationId xmlns:a16="http://schemas.microsoft.com/office/drawing/2014/main" id="{5E5A9D8F-AB30-FC40-A8D0-F941ED811686}"/>
              </a:ext>
            </a:extLst>
          </p:cNvPr>
          <p:cNvSpPr txBox="1"/>
          <p:nvPr/>
        </p:nvSpPr>
        <p:spPr>
          <a:xfrm rot="5400000">
            <a:off x="5196974" y="290075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1700 E</a:t>
            </a:r>
          </a:p>
        </p:txBody>
      </p:sp>
      <p:sp>
        <p:nvSpPr>
          <p:cNvPr id="23" name="TextBox 22">
            <a:extLst>
              <a:ext uri="{FF2B5EF4-FFF2-40B4-BE49-F238E27FC236}">
                <a16:creationId xmlns:a16="http://schemas.microsoft.com/office/drawing/2014/main" id="{47A4B5B5-446F-2AF1-387B-5AE38A043791}"/>
              </a:ext>
            </a:extLst>
          </p:cNvPr>
          <p:cNvSpPr txBox="1"/>
          <p:nvPr/>
        </p:nvSpPr>
        <p:spPr>
          <a:xfrm rot="5400000">
            <a:off x="5463753" y="376528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2000 E</a:t>
            </a:r>
          </a:p>
        </p:txBody>
      </p:sp>
      <p:sp>
        <p:nvSpPr>
          <p:cNvPr id="24" name="TextBox 23">
            <a:extLst>
              <a:ext uri="{FF2B5EF4-FFF2-40B4-BE49-F238E27FC236}">
                <a16:creationId xmlns:a16="http://schemas.microsoft.com/office/drawing/2014/main" id="{EC64C2C8-8277-AAD9-3D5C-08E109D56A94}"/>
              </a:ext>
            </a:extLst>
          </p:cNvPr>
          <p:cNvSpPr txBox="1"/>
          <p:nvPr/>
        </p:nvSpPr>
        <p:spPr>
          <a:xfrm>
            <a:off x="5866952" y="228152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1700 S</a:t>
            </a:r>
          </a:p>
        </p:txBody>
      </p:sp>
      <p:sp>
        <p:nvSpPr>
          <p:cNvPr id="25" name="TextBox 24">
            <a:extLst>
              <a:ext uri="{FF2B5EF4-FFF2-40B4-BE49-F238E27FC236}">
                <a16:creationId xmlns:a16="http://schemas.microsoft.com/office/drawing/2014/main" id="{EFA4CF9D-A59E-C41E-F44F-4DA1353E8FED}"/>
              </a:ext>
            </a:extLst>
          </p:cNvPr>
          <p:cNvSpPr txBox="1"/>
          <p:nvPr/>
        </p:nvSpPr>
        <p:spPr>
          <a:xfrm>
            <a:off x="5207859" y="314247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2700 S</a:t>
            </a:r>
          </a:p>
        </p:txBody>
      </p:sp>
      <p:sp>
        <p:nvSpPr>
          <p:cNvPr id="26" name="TextBox 25">
            <a:extLst>
              <a:ext uri="{FF2B5EF4-FFF2-40B4-BE49-F238E27FC236}">
                <a16:creationId xmlns:a16="http://schemas.microsoft.com/office/drawing/2014/main" id="{7DDC45F9-61E3-3EE6-6D33-AE98D4CB91EA}"/>
              </a:ext>
            </a:extLst>
          </p:cNvPr>
          <p:cNvSpPr txBox="1"/>
          <p:nvPr/>
        </p:nvSpPr>
        <p:spPr>
          <a:xfrm>
            <a:off x="6227040" y="369574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3300 S</a:t>
            </a:r>
          </a:p>
        </p:txBody>
      </p:sp>
      <p:sp>
        <p:nvSpPr>
          <p:cNvPr id="27" name="TextBox 26">
            <a:extLst>
              <a:ext uri="{FF2B5EF4-FFF2-40B4-BE49-F238E27FC236}">
                <a16:creationId xmlns:a16="http://schemas.microsoft.com/office/drawing/2014/main" id="{3C59BB3E-C3C2-A5F9-D738-F8680D9DBEA0}"/>
              </a:ext>
            </a:extLst>
          </p:cNvPr>
          <p:cNvSpPr txBox="1"/>
          <p:nvPr/>
        </p:nvSpPr>
        <p:spPr>
          <a:xfrm>
            <a:off x="4239063" y="545944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5300 S</a:t>
            </a:r>
          </a:p>
        </p:txBody>
      </p:sp>
      <p:sp>
        <p:nvSpPr>
          <p:cNvPr id="29" name="TextBox 28">
            <a:extLst>
              <a:ext uri="{FF2B5EF4-FFF2-40B4-BE49-F238E27FC236}">
                <a16:creationId xmlns:a16="http://schemas.microsoft.com/office/drawing/2014/main" id="{6DC31DA9-FFD3-6739-EE96-35F744ADDF13}"/>
              </a:ext>
            </a:extLst>
          </p:cNvPr>
          <p:cNvSpPr txBox="1"/>
          <p:nvPr/>
        </p:nvSpPr>
        <p:spPr>
          <a:xfrm>
            <a:off x="4844134" y="592475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5600 S</a:t>
            </a:r>
          </a:p>
        </p:txBody>
      </p:sp>
      <p:sp>
        <p:nvSpPr>
          <p:cNvPr id="30" name="TextBox 29">
            <a:extLst>
              <a:ext uri="{FF2B5EF4-FFF2-40B4-BE49-F238E27FC236}">
                <a16:creationId xmlns:a16="http://schemas.microsoft.com/office/drawing/2014/main" id="{205D4E42-715F-528B-C447-0DFFFAC076F8}"/>
              </a:ext>
            </a:extLst>
          </p:cNvPr>
          <p:cNvSpPr txBox="1"/>
          <p:nvPr/>
        </p:nvSpPr>
        <p:spPr>
          <a:xfrm>
            <a:off x="5365629" y="5225949"/>
            <a:ext cx="13480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Murray Holladay Rd</a:t>
            </a:r>
          </a:p>
        </p:txBody>
      </p:sp>
      <p:sp>
        <p:nvSpPr>
          <p:cNvPr id="31" name="TextBox 30">
            <a:extLst>
              <a:ext uri="{FF2B5EF4-FFF2-40B4-BE49-F238E27FC236}">
                <a16:creationId xmlns:a16="http://schemas.microsoft.com/office/drawing/2014/main" id="{1D704D6E-66EC-B3B0-7A34-09F509BFC6CD}"/>
              </a:ext>
            </a:extLst>
          </p:cNvPr>
          <p:cNvSpPr txBox="1"/>
          <p:nvPr/>
        </p:nvSpPr>
        <p:spPr>
          <a:xfrm rot="5400000">
            <a:off x="4794338" y="576790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1300 E</a:t>
            </a:r>
          </a:p>
        </p:txBody>
      </p:sp>
      <p:sp>
        <p:nvSpPr>
          <p:cNvPr id="32" name="TextBox 31">
            <a:extLst>
              <a:ext uri="{FF2B5EF4-FFF2-40B4-BE49-F238E27FC236}">
                <a16:creationId xmlns:a16="http://schemas.microsoft.com/office/drawing/2014/main" id="{4D34D035-BB99-450C-B1FA-D88741AD5143}"/>
              </a:ext>
            </a:extLst>
          </p:cNvPr>
          <p:cNvSpPr txBox="1"/>
          <p:nvPr/>
        </p:nvSpPr>
        <p:spPr>
          <a:xfrm rot="5400000">
            <a:off x="5774125" y="462938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2300 E</a:t>
            </a:r>
          </a:p>
        </p:txBody>
      </p:sp>
      <p:sp>
        <p:nvSpPr>
          <p:cNvPr id="33" name="TextBox 32">
            <a:extLst>
              <a:ext uri="{FF2B5EF4-FFF2-40B4-BE49-F238E27FC236}">
                <a16:creationId xmlns:a16="http://schemas.microsoft.com/office/drawing/2014/main" id="{8A849A71-BD4A-4105-DC60-C3065B99A526}"/>
              </a:ext>
            </a:extLst>
          </p:cNvPr>
          <p:cNvSpPr txBox="1"/>
          <p:nvPr/>
        </p:nvSpPr>
        <p:spPr>
          <a:xfrm rot="5400000">
            <a:off x="6180261" y="600210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Holladay Blvd</a:t>
            </a:r>
          </a:p>
        </p:txBody>
      </p:sp>
      <p:sp>
        <p:nvSpPr>
          <p:cNvPr id="34" name="TextBox 33">
            <a:extLst>
              <a:ext uri="{FF2B5EF4-FFF2-40B4-BE49-F238E27FC236}">
                <a16:creationId xmlns:a16="http://schemas.microsoft.com/office/drawing/2014/main" id="{C30D4681-3B6B-0402-0562-183939460504}"/>
              </a:ext>
            </a:extLst>
          </p:cNvPr>
          <p:cNvSpPr txBox="1"/>
          <p:nvPr/>
        </p:nvSpPr>
        <p:spPr>
          <a:xfrm rot="755005">
            <a:off x="6215102" y="632276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6200 S</a:t>
            </a:r>
          </a:p>
        </p:txBody>
      </p:sp>
      <p:sp>
        <p:nvSpPr>
          <p:cNvPr id="35" name="TextBox 34">
            <a:extLst>
              <a:ext uri="{FF2B5EF4-FFF2-40B4-BE49-F238E27FC236}">
                <a16:creationId xmlns:a16="http://schemas.microsoft.com/office/drawing/2014/main" id="{B9041B8B-92F9-EE0D-8D54-FC89EDCB8028}"/>
              </a:ext>
            </a:extLst>
          </p:cNvPr>
          <p:cNvSpPr txBox="1"/>
          <p:nvPr/>
        </p:nvSpPr>
        <p:spPr>
          <a:xfrm rot="16790600">
            <a:off x="6478336" y="596682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3000 E</a:t>
            </a:r>
          </a:p>
        </p:txBody>
      </p:sp>
    </p:spTree>
    <p:extLst>
      <p:ext uri="{BB962C8B-B14F-4D97-AF65-F5344CB8AC3E}">
        <p14:creationId xmlns:p14="http://schemas.microsoft.com/office/powerpoint/2010/main" val="2562907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9F20476-1C9E-F143-F2CA-947A605D4581}"/>
              </a:ext>
            </a:extLst>
          </p:cNvPr>
          <p:cNvSpPr>
            <a:spLocks noGrp="1"/>
          </p:cNvSpPr>
          <p:nvPr>
            <p:ph type="sldNum" sz="quarter" idx="12"/>
          </p:nvPr>
        </p:nvSpPr>
        <p:spPr/>
        <p:txBody>
          <a:bodyPr/>
          <a:lstStyle/>
          <a:p>
            <a:fld id="{7443972A-68F0-4EEE-8D44-8247859870C0}" type="slidenum">
              <a:rPr lang="en-US" smtClean="0"/>
              <a:pPr/>
              <a:t>53</a:t>
            </a:fld>
            <a:endParaRPr lang="en-US"/>
          </a:p>
        </p:txBody>
      </p:sp>
      <p:pic>
        <p:nvPicPr>
          <p:cNvPr id="7" name="Picture 6">
            <a:extLst>
              <a:ext uri="{FF2B5EF4-FFF2-40B4-BE49-F238E27FC236}">
                <a16:creationId xmlns:a16="http://schemas.microsoft.com/office/drawing/2014/main" id="{A5BBD3B3-5A52-8A46-5FA7-1B3F6864CA50}"/>
              </a:ext>
            </a:extLst>
          </p:cNvPr>
          <p:cNvPicPr>
            <a:picLocks noChangeAspect="1"/>
          </p:cNvPicPr>
          <p:nvPr/>
        </p:nvPicPr>
        <p:blipFill>
          <a:blip r:embed="rId2"/>
          <a:stretch>
            <a:fillRect/>
          </a:stretch>
        </p:blipFill>
        <p:spPr>
          <a:xfrm>
            <a:off x="734308" y="0"/>
            <a:ext cx="4962665" cy="6858000"/>
          </a:xfrm>
          <a:prstGeom prst="rect">
            <a:avLst/>
          </a:prstGeom>
        </p:spPr>
      </p:pic>
      <p:sp>
        <p:nvSpPr>
          <p:cNvPr id="8" name="TextBox 7">
            <a:extLst>
              <a:ext uri="{FF2B5EF4-FFF2-40B4-BE49-F238E27FC236}">
                <a16:creationId xmlns:a16="http://schemas.microsoft.com/office/drawing/2014/main" id="{1F2CC339-1033-68F2-0DA6-A5A06A2EB3E7}"/>
              </a:ext>
            </a:extLst>
          </p:cNvPr>
          <p:cNvSpPr txBox="1"/>
          <p:nvPr/>
        </p:nvSpPr>
        <p:spPr>
          <a:xfrm>
            <a:off x="7816417" y="634492"/>
            <a:ext cx="2743200" cy="150810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Zona 502</a:t>
            </a:r>
          </a:p>
          <a:p>
            <a:pPr marL="285750" indent="-285750">
              <a:buFont typeface="Arial"/>
              <a:buChar char="•"/>
            </a:pPr>
            <a:r>
              <a:rPr lang="en-US" sz="1600" dirty="0">
                <a:cs typeface="Segoe UI"/>
              </a:rPr>
              <a:t>Zona </a:t>
            </a:r>
            <a:r>
              <a:rPr lang="en-US" sz="1600" dirty="0" err="1">
                <a:cs typeface="Segoe UI"/>
              </a:rPr>
              <a:t>ampliada</a:t>
            </a:r>
            <a:r>
              <a:rPr lang="en-US" sz="1600" dirty="0">
                <a:cs typeface="Segoe UI"/>
              </a:rPr>
              <a:t> para </a:t>
            </a:r>
            <a:r>
              <a:rPr lang="en-US" sz="1600" dirty="0" err="1">
                <a:cs typeface="Segoe UI"/>
              </a:rPr>
              <a:t>incluir</a:t>
            </a:r>
            <a:r>
              <a:rPr lang="en-US" sz="1600" dirty="0">
                <a:cs typeface="Segoe UI"/>
              </a:rPr>
              <a:t> la </a:t>
            </a:r>
            <a:r>
              <a:rPr lang="en-US" sz="1600" dirty="0" err="1">
                <a:cs typeface="Segoe UI"/>
              </a:rPr>
              <a:t>estación</a:t>
            </a:r>
            <a:r>
              <a:rPr lang="en-US" sz="1600" dirty="0">
                <a:cs typeface="Segoe UI"/>
              </a:rPr>
              <a:t> Central Pointe </a:t>
            </a:r>
            <a:r>
              <a:rPr lang="en-US" sz="1600" dirty="0" err="1">
                <a:cs typeface="Segoe UI"/>
              </a:rPr>
              <a:t>como</a:t>
            </a:r>
            <a:r>
              <a:rPr lang="en-US" sz="1600" dirty="0">
                <a:cs typeface="Segoe UI"/>
              </a:rPr>
              <a:t> punto de </a:t>
            </a:r>
            <a:r>
              <a:rPr lang="en-US" sz="1600" dirty="0" err="1">
                <a:cs typeface="Segoe UI"/>
              </a:rPr>
              <a:t>partida</a:t>
            </a:r>
            <a:r>
              <a:rPr lang="en-US" sz="1600" dirty="0">
                <a:cs typeface="Segoe UI"/>
              </a:rPr>
              <a:t>/</a:t>
            </a:r>
            <a:r>
              <a:rPr lang="en-US" sz="1600" dirty="0" err="1">
                <a:cs typeface="Segoe UI"/>
              </a:rPr>
              <a:t>llegada</a:t>
            </a:r>
            <a:endParaRPr lang="en-US" sz="1600" dirty="0">
              <a:cs typeface="Segoe UI"/>
            </a:endParaRPr>
          </a:p>
        </p:txBody>
      </p:sp>
      <p:sp>
        <p:nvSpPr>
          <p:cNvPr id="10" name="TextBox 9">
            <a:extLst>
              <a:ext uri="{FF2B5EF4-FFF2-40B4-BE49-F238E27FC236}">
                <a16:creationId xmlns:a16="http://schemas.microsoft.com/office/drawing/2014/main" id="{670DC40E-CAE1-082C-AD7D-DC2070803ADC}"/>
              </a:ext>
            </a:extLst>
          </p:cNvPr>
          <p:cNvSpPr txBox="1"/>
          <p:nvPr/>
        </p:nvSpPr>
        <p:spPr>
          <a:xfrm>
            <a:off x="4526279" y="6198255"/>
            <a:ext cx="128669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Central Pointe</a:t>
            </a:r>
            <a:endParaRPr lang="en-US" dirty="0"/>
          </a:p>
        </p:txBody>
      </p:sp>
    </p:spTree>
    <p:extLst>
      <p:ext uri="{BB962C8B-B14F-4D97-AF65-F5344CB8AC3E}">
        <p14:creationId xmlns:p14="http://schemas.microsoft.com/office/powerpoint/2010/main" val="1096291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7B14ACC-AAC2-8CE9-E8FF-61C06741A7B6}"/>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4" name="Oval 23">
            <a:extLst>
              <a:ext uri="{FF2B5EF4-FFF2-40B4-BE49-F238E27FC236}">
                <a16:creationId xmlns:a16="http://schemas.microsoft.com/office/drawing/2014/main" id="{4FA67744-FC2C-B699-91E8-064DF1B523F2}"/>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0890D442-80D4-FABF-18B9-E6652718BD68}"/>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A3C1B793-D7D3-FF30-029D-58BDD4A7DD9B}"/>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8" name="Picture 1" descr="Chat outline">
            <a:extLst>
              <a:ext uri="{FF2B5EF4-FFF2-40B4-BE49-F238E27FC236}">
                <a16:creationId xmlns:a16="http://schemas.microsoft.com/office/drawing/2014/main" id="{C09E2C02-D58D-776C-BD39-5B27545342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9" name="Picture 13" descr="Crane outline">
            <a:extLst>
              <a:ext uri="{FF2B5EF4-FFF2-40B4-BE49-F238E27FC236}">
                <a16:creationId xmlns:a16="http://schemas.microsoft.com/office/drawing/2014/main" id="{2CE47871-6AF6-1424-2EBE-83F4C3482D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0" name="Picture 8" descr="Single gear outline">
            <a:extLst>
              <a:ext uri="{FF2B5EF4-FFF2-40B4-BE49-F238E27FC236}">
                <a16:creationId xmlns:a16="http://schemas.microsoft.com/office/drawing/2014/main" id="{A3D8706A-F4AA-EA81-7867-E446AD98A56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1" name="Picture 11" descr="Bus outline">
            <a:extLst>
              <a:ext uri="{FF2B5EF4-FFF2-40B4-BE49-F238E27FC236}">
                <a16:creationId xmlns:a16="http://schemas.microsoft.com/office/drawing/2014/main" id="{2B4405C5-FC92-0A26-42E0-9A042C9BCA3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Restablecimiento </a:t>
            </a:r>
            <a:br>
              <a:rPr lang="es-ES" dirty="0"/>
            </a:br>
            <a:r>
              <a:rPr lang="es-ES" dirty="0"/>
              <a:t>del servicio</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Rutas </a:t>
            </a:r>
            <a:r>
              <a:rPr lang="es-ES" b="1" u="sng" dirty="0">
                <a:solidFill>
                  <a:srgbClr val="C00000"/>
                </a:solidFill>
              </a:rPr>
              <a:t>54*,</a:t>
            </a:r>
            <a:r>
              <a:rPr lang="es-ES" b="1" u="sng" dirty="0"/>
              <a:t> 205*:</a:t>
            </a:r>
            <a:br>
              <a:rPr lang="es-ES" b="1" u="sng" dirty="0"/>
            </a:br>
            <a:r>
              <a:rPr lang="es-ES" dirty="0"/>
              <a:t>Se amplía el servicio a 15 minutos</a:t>
            </a:r>
          </a:p>
        </p:txBody>
      </p:sp>
      <p:pic>
        <p:nvPicPr>
          <p:cNvPr id="7" name="Content Placeholder 6">
            <a:extLst>
              <a:ext uri="{FF2B5EF4-FFF2-40B4-BE49-F238E27FC236}">
                <a16:creationId xmlns:a16="http://schemas.microsoft.com/office/drawing/2014/main" id="{C045F9CB-E694-EB6E-1652-CEC2EBF35F1A}"/>
              </a:ext>
            </a:extLst>
          </p:cNvPr>
          <p:cNvPicPr>
            <a:picLocks noGrp="1" noChangeAspect="1"/>
          </p:cNvPicPr>
          <p:nvPr>
            <p:ph sz="half" idx="2"/>
          </p:nvPr>
        </p:nvPicPr>
        <p:blipFill>
          <a:blip r:embed="rId11"/>
          <a:stretch>
            <a:fillRect/>
          </a:stretch>
        </p:blipFill>
        <p:spPr>
          <a:xfrm>
            <a:off x="6350027" y="365125"/>
            <a:ext cx="4220093" cy="4967652"/>
          </a:xfrm>
        </p:spPr>
      </p:pic>
      <p:sp>
        <p:nvSpPr>
          <p:cNvPr id="6" name="Slide Number Placeholder 5">
            <a:extLst>
              <a:ext uri="{FF2B5EF4-FFF2-40B4-BE49-F238E27FC236}">
                <a16:creationId xmlns:a16="http://schemas.microsoft.com/office/drawing/2014/main" id="{BA52D212-6EC0-6886-EA43-844065DA7981}"/>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54</a:t>
            </a:fld>
            <a:endParaRPr lang="en-US">
              <a:solidFill>
                <a:prstClr val="black">
                  <a:tint val="75000"/>
                </a:prstClr>
              </a:solidFill>
            </a:endParaRPr>
          </a:p>
        </p:txBody>
      </p:sp>
      <p:sp>
        <p:nvSpPr>
          <p:cNvPr id="8" name="TextBox 7">
            <a:extLst>
              <a:ext uri="{FF2B5EF4-FFF2-40B4-BE49-F238E27FC236}">
                <a16:creationId xmlns:a16="http://schemas.microsoft.com/office/drawing/2014/main" id="{A5BEA783-0CF3-6833-CCEC-DD2563F5861F}"/>
              </a:ext>
            </a:extLst>
          </p:cNvPr>
          <p:cNvSpPr txBox="1"/>
          <p:nvPr/>
        </p:nvSpPr>
        <p:spPr>
          <a:xfrm>
            <a:off x="7726443" y="1275190"/>
            <a:ext cx="1138452" cy="415498"/>
          </a:xfrm>
          <a:prstGeom prst="rect">
            <a:avLst/>
          </a:prstGeom>
          <a:solidFill>
            <a:schemeClr val="bg1"/>
          </a:solidFill>
        </p:spPr>
        <p:txBody>
          <a:bodyPr wrap="none" rtlCol="0">
            <a:spAutoFit/>
          </a:bodyPr>
          <a:lstStyle/>
          <a:p>
            <a:pPr algn="ctr"/>
            <a:r>
              <a:rPr lang="en-US" sz="1050"/>
              <a:t>400 S. Redwood</a:t>
            </a:r>
          </a:p>
          <a:p>
            <a:pPr algn="ctr"/>
            <a:r>
              <a:rPr lang="en-US" sz="1050"/>
              <a:t>1 4 9 205 217</a:t>
            </a:r>
          </a:p>
        </p:txBody>
      </p:sp>
      <p:sp>
        <p:nvSpPr>
          <p:cNvPr id="12" name="TextBox 11">
            <a:extLst>
              <a:ext uri="{FF2B5EF4-FFF2-40B4-BE49-F238E27FC236}">
                <a16:creationId xmlns:a16="http://schemas.microsoft.com/office/drawing/2014/main" id="{86DDD7AD-D923-933D-EEA2-94CD29230652}"/>
              </a:ext>
            </a:extLst>
          </p:cNvPr>
          <p:cNvSpPr txBox="1"/>
          <p:nvPr/>
        </p:nvSpPr>
        <p:spPr>
          <a:xfrm>
            <a:off x="6929389" y="555655"/>
            <a:ext cx="1842172" cy="415498"/>
          </a:xfrm>
          <a:prstGeom prst="rect">
            <a:avLst/>
          </a:prstGeom>
          <a:solidFill>
            <a:schemeClr val="bg1"/>
          </a:solidFill>
        </p:spPr>
        <p:txBody>
          <a:bodyPr wrap="none" rtlCol="0">
            <a:spAutoFit/>
          </a:bodyPr>
          <a:lstStyle/>
          <a:p>
            <a:pPr algn="ctr"/>
            <a:r>
              <a:rPr lang="en-US" sz="1050" dirty="0"/>
              <a:t>Power Station</a:t>
            </a:r>
          </a:p>
          <a:p>
            <a:pPr algn="ctr"/>
            <a:r>
              <a:rPr lang="en-US" sz="1050" dirty="0"/>
              <a:t>1 205 217 417 451 F453 551</a:t>
            </a:r>
          </a:p>
        </p:txBody>
      </p:sp>
      <p:sp>
        <p:nvSpPr>
          <p:cNvPr id="16" name="TextBox 15">
            <a:extLst>
              <a:ext uri="{FF2B5EF4-FFF2-40B4-BE49-F238E27FC236}">
                <a16:creationId xmlns:a16="http://schemas.microsoft.com/office/drawing/2014/main" id="{5B806173-B7FE-60B1-F051-017303CACF00}"/>
              </a:ext>
            </a:extLst>
          </p:cNvPr>
          <p:cNvSpPr txBox="1"/>
          <p:nvPr/>
        </p:nvSpPr>
        <p:spPr>
          <a:xfrm>
            <a:off x="8424807" y="3548490"/>
            <a:ext cx="1519968" cy="415498"/>
          </a:xfrm>
          <a:prstGeom prst="rect">
            <a:avLst/>
          </a:prstGeom>
          <a:solidFill>
            <a:schemeClr val="bg1"/>
          </a:solidFill>
        </p:spPr>
        <p:txBody>
          <a:bodyPr wrap="none" rtlCol="0">
            <a:spAutoFit/>
          </a:bodyPr>
          <a:lstStyle/>
          <a:p>
            <a:pPr algn="ctr"/>
            <a:r>
              <a:rPr lang="es-ES" sz="1050" dirty="0"/>
              <a:t>Estación Murray North</a:t>
            </a:r>
          </a:p>
          <a:p>
            <a:pPr algn="ctr"/>
            <a:r>
              <a:rPr lang="en-US" sz="1050" dirty="0"/>
              <a:t>205</a:t>
            </a:r>
          </a:p>
        </p:txBody>
      </p:sp>
      <p:sp>
        <p:nvSpPr>
          <p:cNvPr id="17" name="TextBox 16">
            <a:extLst>
              <a:ext uri="{FF2B5EF4-FFF2-40B4-BE49-F238E27FC236}">
                <a16:creationId xmlns:a16="http://schemas.microsoft.com/office/drawing/2014/main" id="{98670123-5FEB-05C3-0582-1C890CA663D3}"/>
              </a:ext>
            </a:extLst>
          </p:cNvPr>
          <p:cNvSpPr txBox="1"/>
          <p:nvPr/>
        </p:nvSpPr>
        <p:spPr>
          <a:xfrm>
            <a:off x="9909264" y="4615290"/>
            <a:ext cx="1595310" cy="415498"/>
          </a:xfrm>
          <a:prstGeom prst="rect">
            <a:avLst/>
          </a:prstGeom>
          <a:solidFill>
            <a:schemeClr val="bg1"/>
          </a:solidFill>
        </p:spPr>
        <p:txBody>
          <a:bodyPr wrap="none" rtlCol="0">
            <a:spAutoFit/>
          </a:bodyPr>
          <a:lstStyle/>
          <a:p>
            <a:pPr algn="ctr"/>
            <a:r>
              <a:rPr lang="es-ES" sz="1050" dirty="0"/>
              <a:t>Estación Murray Central</a:t>
            </a:r>
          </a:p>
          <a:p>
            <a:pPr algn="ctr"/>
            <a:r>
              <a:rPr lang="en-US" sz="1050" dirty="0"/>
              <a:t>45 47 54 200 201 223</a:t>
            </a:r>
          </a:p>
        </p:txBody>
      </p:sp>
      <p:sp>
        <p:nvSpPr>
          <p:cNvPr id="18" name="TextBox 17">
            <a:extLst>
              <a:ext uri="{FF2B5EF4-FFF2-40B4-BE49-F238E27FC236}">
                <a16:creationId xmlns:a16="http://schemas.microsoft.com/office/drawing/2014/main" id="{81820DCC-4770-8FBF-51F1-39BA14C4C962}"/>
              </a:ext>
            </a:extLst>
          </p:cNvPr>
          <p:cNvSpPr txBox="1"/>
          <p:nvPr/>
        </p:nvSpPr>
        <p:spPr>
          <a:xfrm>
            <a:off x="9944530" y="289242"/>
            <a:ext cx="1656223" cy="738664"/>
          </a:xfrm>
          <a:prstGeom prst="rect">
            <a:avLst/>
          </a:prstGeom>
          <a:solidFill>
            <a:schemeClr val="bg1"/>
          </a:solidFill>
        </p:spPr>
        <p:txBody>
          <a:bodyPr wrap="none" rtlCol="0">
            <a:spAutoFit/>
          </a:bodyPr>
          <a:lstStyle/>
          <a:p>
            <a:pPr algn="ctr"/>
            <a:r>
              <a:rPr lang="es-ES" sz="1050" dirty="0"/>
              <a:t>Centro de Salt Lake City</a:t>
            </a:r>
          </a:p>
          <a:p>
            <a:pPr algn="ctr"/>
            <a:r>
              <a:rPr lang="en-US" sz="1050" dirty="0"/>
              <a:t>1 2A 2B 4 200 205 209 </a:t>
            </a:r>
          </a:p>
          <a:p>
            <a:pPr algn="ctr"/>
            <a:r>
              <a:rPr lang="en-US" sz="1050" dirty="0"/>
              <a:t>223 451 F453 455 470</a:t>
            </a:r>
          </a:p>
          <a:p>
            <a:pPr algn="ctr"/>
            <a:r>
              <a:rPr lang="en-US" sz="1050" dirty="0"/>
              <a:t>472 473</a:t>
            </a:r>
          </a:p>
        </p:txBody>
      </p:sp>
      <p:sp>
        <p:nvSpPr>
          <p:cNvPr id="19" name="TextBox 18">
            <a:extLst>
              <a:ext uri="{FF2B5EF4-FFF2-40B4-BE49-F238E27FC236}">
                <a16:creationId xmlns:a16="http://schemas.microsoft.com/office/drawing/2014/main" id="{0FF6CE65-025B-FB12-49F5-D2321191AF3B}"/>
              </a:ext>
            </a:extLst>
          </p:cNvPr>
          <p:cNvSpPr txBox="1"/>
          <p:nvPr/>
        </p:nvSpPr>
        <p:spPr>
          <a:xfrm>
            <a:off x="10381187" y="2377176"/>
            <a:ext cx="391454" cy="246221"/>
          </a:xfrm>
          <a:prstGeom prst="rect">
            <a:avLst/>
          </a:prstGeom>
          <a:noFill/>
        </p:spPr>
        <p:txBody>
          <a:bodyPr wrap="none" rtlCol="0">
            <a:spAutoFit/>
          </a:bodyPr>
          <a:lstStyle/>
          <a:p>
            <a:r>
              <a:rPr lang="en-US" sz="1000"/>
              <a:t>205</a:t>
            </a:r>
          </a:p>
        </p:txBody>
      </p:sp>
      <p:sp>
        <p:nvSpPr>
          <p:cNvPr id="20" name="TextBox 19">
            <a:extLst>
              <a:ext uri="{FF2B5EF4-FFF2-40B4-BE49-F238E27FC236}">
                <a16:creationId xmlns:a16="http://schemas.microsoft.com/office/drawing/2014/main" id="{EE2D67AE-5278-B84F-23AD-ED0921FF7E81}"/>
              </a:ext>
            </a:extLst>
          </p:cNvPr>
          <p:cNvSpPr txBox="1"/>
          <p:nvPr/>
        </p:nvSpPr>
        <p:spPr>
          <a:xfrm>
            <a:off x="7850475" y="4511229"/>
            <a:ext cx="322524" cy="246221"/>
          </a:xfrm>
          <a:prstGeom prst="rect">
            <a:avLst/>
          </a:prstGeom>
          <a:noFill/>
        </p:spPr>
        <p:txBody>
          <a:bodyPr wrap="none" rtlCol="0">
            <a:spAutoFit/>
          </a:bodyPr>
          <a:lstStyle/>
          <a:p>
            <a:r>
              <a:rPr lang="en-US" sz="1000"/>
              <a:t>54</a:t>
            </a:r>
          </a:p>
        </p:txBody>
      </p:sp>
      <p:sp>
        <p:nvSpPr>
          <p:cNvPr id="9" name="Oval 8">
            <a:extLst>
              <a:ext uri="{FF2B5EF4-FFF2-40B4-BE49-F238E27FC236}">
                <a16:creationId xmlns:a16="http://schemas.microsoft.com/office/drawing/2014/main" id="{609A5127-4E16-855C-E8C8-EB869C40A9C7}"/>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3" name="Graphic 12" descr="Users outline">
            <a:extLst>
              <a:ext uri="{FF2B5EF4-FFF2-40B4-BE49-F238E27FC236}">
                <a16:creationId xmlns:a16="http://schemas.microsoft.com/office/drawing/2014/main" id="{230CDFDF-B820-FEAE-C7EA-2A2886CCA9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7"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595178989"/>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+45 mil</a:t>
                      </a:r>
                    </a:p>
                  </a:txBody>
                  <a:tcPr/>
                </a:tc>
                <a:tc>
                  <a:txBody>
                    <a:bodyPr/>
                    <a:lstStyle/>
                    <a:p>
                      <a:pPr algn="ctr"/>
                      <a:r>
                        <a:rPr lang="es-ES" sz="1600" dirty="0"/>
                        <a:t>+645 mil</a:t>
                      </a:r>
                    </a:p>
                  </a:txBody>
                  <a:tcPr/>
                </a:tc>
                <a:tc>
                  <a:txBody>
                    <a:bodyPr/>
                    <a:lstStyle/>
                    <a:p>
                      <a:pPr algn="ctr"/>
                      <a:r>
                        <a:rPr lang="es-ES" sz="1600" dirty="0"/>
                        <a:t>+22</a:t>
                      </a:r>
                    </a:p>
                  </a:txBody>
                  <a:tcPr/>
                </a:tc>
                <a:tc>
                  <a:txBody>
                    <a:bodyPr/>
                    <a:lstStyle/>
                    <a:p>
                      <a:pPr algn="ctr"/>
                      <a:r>
                        <a:rPr lang="es-ES" sz="1600" dirty="0"/>
                        <a:t>+7</a:t>
                      </a:r>
                    </a:p>
                  </a:txBody>
                  <a:tcPr/>
                </a:tc>
                <a:extLst>
                  <a:ext uri="{0D108BD9-81ED-4DB2-BD59-A6C34878D82A}">
                    <a16:rowId xmlns:a16="http://schemas.microsoft.com/office/drawing/2014/main" val="588539154"/>
                  </a:ext>
                </a:extLst>
              </a:tr>
            </a:tbl>
          </a:graphicData>
        </a:graphic>
      </p:graphicFrame>
      <p:pic>
        <p:nvPicPr>
          <p:cNvPr id="32" name="Picture 1">
            <a:extLst>
              <a:ext uri="{FF2B5EF4-FFF2-40B4-BE49-F238E27FC236}">
                <a16:creationId xmlns:a16="http://schemas.microsoft.com/office/drawing/2014/main" id="{EC051708-A7F1-63A0-F3E0-11FADFE485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61038" y="1870071"/>
            <a:ext cx="1639393" cy="285512"/>
          </a:xfrm>
          <a:prstGeom prst="rect">
            <a:avLst/>
          </a:prstGeom>
        </p:spPr>
      </p:pic>
      <p:sp>
        <p:nvSpPr>
          <p:cNvPr id="33" name="TextBox 19">
            <a:extLst>
              <a:ext uri="{FF2B5EF4-FFF2-40B4-BE49-F238E27FC236}">
                <a16:creationId xmlns:a16="http://schemas.microsoft.com/office/drawing/2014/main" id="{08F9C277-C188-471A-47EE-B2EB869D743B}"/>
              </a:ext>
            </a:extLst>
          </p:cNvPr>
          <p:cNvSpPr txBox="1"/>
          <p:nvPr/>
        </p:nvSpPr>
        <p:spPr>
          <a:xfrm>
            <a:off x="4544909" y="1870070"/>
            <a:ext cx="1778223" cy="276999"/>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dirty="0">
                <a:solidFill>
                  <a:srgbClr val="E7E6E6"/>
                </a:solidFill>
                <a:cs typeface="Segoe UI"/>
              </a:rPr>
              <a:t>Prioridad comunitaria</a:t>
            </a:r>
          </a:p>
        </p:txBody>
      </p:sp>
    </p:spTree>
    <p:extLst>
      <p:ext uri="{BB962C8B-B14F-4D97-AF65-F5344CB8AC3E}">
        <p14:creationId xmlns:p14="http://schemas.microsoft.com/office/powerpoint/2010/main" val="3405729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81BF6C5C-D246-8245-497F-2E265CBC778C}"/>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0" name="Oval 19">
            <a:extLst>
              <a:ext uri="{FF2B5EF4-FFF2-40B4-BE49-F238E27FC236}">
                <a16:creationId xmlns:a16="http://schemas.microsoft.com/office/drawing/2014/main" id="{3BF68380-5C5F-C84D-0214-3D53893DFA3A}"/>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1" name="Oval 20">
            <a:extLst>
              <a:ext uri="{FF2B5EF4-FFF2-40B4-BE49-F238E27FC236}">
                <a16:creationId xmlns:a16="http://schemas.microsoft.com/office/drawing/2014/main" id="{2E7B4C03-20C1-2F32-DB57-A09788B16BCE}"/>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2" name="Oval 21">
            <a:extLst>
              <a:ext uri="{FF2B5EF4-FFF2-40B4-BE49-F238E27FC236}">
                <a16:creationId xmlns:a16="http://schemas.microsoft.com/office/drawing/2014/main" id="{B7001B57-85D1-C060-BF44-E5121DC423D7}"/>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4" name="Picture 1" descr="Chat outline">
            <a:extLst>
              <a:ext uri="{FF2B5EF4-FFF2-40B4-BE49-F238E27FC236}">
                <a16:creationId xmlns:a16="http://schemas.microsoft.com/office/drawing/2014/main" id="{1E0E2D8F-FB44-2AAC-F906-BBA2CF5C5F1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5" name="Picture 13" descr="Crane outline">
            <a:extLst>
              <a:ext uri="{FF2B5EF4-FFF2-40B4-BE49-F238E27FC236}">
                <a16:creationId xmlns:a16="http://schemas.microsoft.com/office/drawing/2014/main" id="{0A44B844-4D14-A9CF-27B5-F12347E8077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6" name="Picture 8" descr="Single gear outline">
            <a:extLst>
              <a:ext uri="{FF2B5EF4-FFF2-40B4-BE49-F238E27FC236}">
                <a16:creationId xmlns:a16="http://schemas.microsoft.com/office/drawing/2014/main" id="{4A35FCF6-3789-D232-EA49-13D8F92FDBE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7" name="Picture 11" descr="Bus outline">
            <a:extLst>
              <a:ext uri="{FF2B5EF4-FFF2-40B4-BE49-F238E27FC236}">
                <a16:creationId xmlns:a16="http://schemas.microsoft.com/office/drawing/2014/main" id="{8FCB24B0-F237-3C24-9463-B67814BBEB1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200 South</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2*:</a:t>
            </a:r>
            <a:br>
              <a:rPr lang="es-ES" b="1" u="sng" dirty="0"/>
            </a:br>
            <a:r>
              <a:rPr lang="es-ES" dirty="0"/>
              <a:t>Se sustituye por 2A/2B*</a:t>
            </a:r>
            <a:br>
              <a:rPr lang="es-ES" dirty="0"/>
            </a:br>
            <a:r>
              <a:rPr lang="es-ES" dirty="0"/>
              <a:t>Frecuencia de 6-9 min. en días hábiles</a:t>
            </a:r>
          </a:p>
          <a:p>
            <a:pPr marL="0" indent="0">
              <a:buNone/>
            </a:pPr>
            <a:r>
              <a:rPr lang="es-ES" b="1" u="sng" dirty="0"/>
              <a:t>Ruta 220:</a:t>
            </a:r>
            <a:br>
              <a:rPr lang="es-ES" b="1" u="sng" dirty="0"/>
            </a:br>
            <a:r>
              <a:rPr lang="es-ES" dirty="0"/>
              <a:t>Se reduce a U of U </a:t>
            </a:r>
            <a:r>
              <a:rPr lang="es-ES" dirty="0" err="1"/>
              <a:t>Union</a:t>
            </a:r>
            <a:endParaRPr lang="es-ES" dirty="0"/>
          </a:p>
        </p:txBody>
      </p:sp>
      <p:pic>
        <p:nvPicPr>
          <p:cNvPr id="8" name="Content Placeholder 7">
            <a:extLst>
              <a:ext uri="{FF2B5EF4-FFF2-40B4-BE49-F238E27FC236}">
                <a16:creationId xmlns:a16="http://schemas.microsoft.com/office/drawing/2014/main" id="{DDE64DD2-455A-0C76-EBF5-61775F656606}"/>
              </a:ext>
            </a:extLst>
          </p:cNvPr>
          <p:cNvPicPr>
            <a:picLocks noGrp="1" noChangeAspect="1"/>
          </p:cNvPicPr>
          <p:nvPr>
            <p:ph sz="half" idx="2"/>
          </p:nvPr>
        </p:nvPicPr>
        <p:blipFill>
          <a:blip r:embed="rId11"/>
          <a:stretch>
            <a:fillRect/>
          </a:stretch>
        </p:blipFill>
        <p:spPr>
          <a:xfrm>
            <a:off x="6350027" y="893571"/>
            <a:ext cx="5181600" cy="3956321"/>
          </a:xfrm>
        </p:spPr>
      </p:pic>
      <p:sp>
        <p:nvSpPr>
          <p:cNvPr id="6" name="Slide Number Placeholder 5">
            <a:extLst>
              <a:ext uri="{FF2B5EF4-FFF2-40B4-BE49-F238E27FC236}">
                <a16:creationId xmlns:a16="http://schemas.microsoft.com/office/drawing/2014/main" id="{98C0E58D-80F9-0817-1F64-37E0F10A1A9B}"/>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55</a:t>
            </a:fld>
            <a:endParaRPr lang="en-US">
              <a:solidFill>
                <a:prstClr val="black">
                  <a:tint val="75000"/>
                </a:prstClr>
              </a:solidFill>
            </a:endParaRPr>
          </a:p>
        </p:txBody>
      </p:sp>
      <p:sp>
        <p:nvSpPr>
          <p:cNvPr id="7" name="TextBox 6">
            <a:extLst>
              <a:ext uri="{FF2B5EF4-FFF2-40B4-BE49-F238E27FC236}">
                <a16:creationId xmlns:a16="http://schemas.microsoft.com/office/drawing/2014/main" id="{6D9F0C40-71BD-4FAD-F588-0D0059D4FED3}"/>
              </a:ext>
            </a:extLst>
          </p:cNvPr>
          <p:cNvSpPr txBox="1"/>
          <p:nvPr/>
        </p:nvSpPr>
        <p:spPr>
          <a:xfrm>
            <a:off x="4993825" y="1482939"/>
            <a:ext cx="1696298" cy="415498"/>
          </a:xfrm>
          <a:prstGeom prst="rect">
            <a:avLst/>
          </a:prstGeom>
          <a:solidFill>
            <a:schemeClr val="bg1"/>
          </a:solidFill>
        </p:spPr>
        <p:txBody>
          <a:bodyPr wrap="none" rtlCol="0">
            <a:spAutoFit/>
          </a:bodyPr>
          <a:lstStyle/>
          <a:p>
            <a:pPr algn="ctr"/>
            <a:r>
              <a:rPr lang="es-ES" sz="1050" dirty="0"/>
              <a:t>Estación Salt Lake Central</a:t>
            </a:r>
          </a:p>
          <a:p>
            <a:pPr algn="ctr"/>
            <a:r>
              <a:rPr lang="en-US" sz="1050" dirty="0"/>
              <a:t>2A 2B 209 509 513</a:t>
            </a:r>
          </a:p>
        </p:txBody>
      </p:sp>
      <p:sp>
        <p:nvSpPr>
          <p:cNvPr id="15" name="TextBox 14">
            <a:extLst>
              <a:ext uri="{FF2B5EF4-FFF2-40B4-BE49-F238E27FC236}">
                <a16:creationId xmlns:a16="http://schemas.microsoft.com/office/drawing/2014/main" id="{24990EC4-D577-ABDB-C18A-18873E5A5DDB}"/>
              </a:ext>
            </a:extLst>
          </p:cNvPr>
          <p:cNvSpPr txBox="1"/>
          <p:nvPr/>
        </p:nvSpPr>
        <p:spPr>
          <a:xfrm>
            <a:off x="10241311" y="671512"/>
            <a:ext cx="1502334" cy="577081"/>
          </a:xfrm>
          <a:prstGeom prst="rect">
            <a:avLst/>
          </a:prstGeom>
          <a:solidFill>
            <a:schemeClr val="bg1"/>
          </a:solidFill>
        </p:spPr>
        <p:txBody>
          <a:bodyPr wrap="none" rtlCol="0">
            <a:spAutoFit/>
          </a:bodyPr>
          <a:lstStyle/>
          <a:p>
            <a:pPr algn="ctr"/>
            <a:r>
              <a:rPr lang="en-US" sz="1050" dirty="0"/>
              <a:t>University of Utah</a:t>
            </a:r>
          </a:p>
          <a:p>
            <a:pPr algn="ctr"/>
            <a:r>
              <a:rPr lang="en-US" sz="1050" dirty="0"/>
              <a:t>1 2A 2B 4 9 F11 17 21 </a:t>
            </a:r>
          </a:p>
          <a:p>
            <a:pPr algn="ctr"/>
            <a:r>
              <a:rPr lang="en-US" sz="1050" dirty="0"/>
              <a:t>213 220 223 455 473</a:t>
            </a:r>
          </a:p>
        </p:txBody>
      </p:sp>
      <p:sp>
        <p:nvSpPr>
          <p:cNvPr id="16" name="TextBox 15">
            <a:extLst>
              <a:ext uri="{FF2B5EF4-FFF2-40B4-BE49-F238E27FC236}">
                <a16:creationId xmlns:a16="http://schemas.microsoft.com/office/drawing/2014/main" id="{232ABAA4-DBBE-46D4-8ED5-6F3995548BDA}"/>
              </a:ext>
            </a:extLst>
          </p:cNvPr>
          <p:cNvSpPr txBox="1"/>
          <p:nvPr/>
        </p:nvSpPr>
        <p:spPr>
          <a:xfrm>
            <a:off x="7975793" y="1778000"/>
            <a:ext cx="514885" cy="246221"/>
          </a:xfrm>
          <a:prstGeom prst="rect">
            <a:avLst/>
          </a:prstGeom>
          <a:noFill/>
        </p:spPr>
        <p:txBody>
          <a:bodyPr wrap="none" rtlCol="0">
            <a:spAutoFit/>
          </a:bodyPr>
          <a:lstStyle/>
          <a:p>
            <a:r>
              <a:rPr lang="en-US" sz="1000"/>
              <a:t>2A 2B</a:t>
            </a:r>
          </a:p>
        </p:txBody>
      </p:sp>
      <p:sp>
        <p:nvSpPr>
          <p:cNvPr id="17" name="TextBox 16">
            <a:extLst>
              <a:ext uri="{FF2B5EF4-FFF2-40B4-BE49-F238E27FC236}">
                <a16:creationId xmlns:a16="http://schemas.microsoft.com/office/drawing/2014/main" id="{03457CC5-4FE1-0468-3335-B9E486823A1E}"/>
              </a:ext>
            </a:extLst>
          </p:cNvPr>
          <p:cNvSpPr txBox="1"/>
          <p:nvPr/>
        </p:nvSpPr>
        <p:spPr>
          <a:xfrm>
            <a:off x="9815048" y="3048714"/>
            <a:ext cx="391454" cy="246221"/>
          </a:xfrm>
          <a:prstGeom prst="rect">
            <a:avLst/>
          </a:prstGeom>
          <a:noFill/>
        </p:spPr>
        <p:txBody>
          <a:bodyPr wrap="none" rtlCol="0">
            <a:spAutoFit/>
          </a:bodyPr>
          <a:lstStyle/>
          <a:p>
            <a:r>
              <a:rPr lang="en-US" sz="1000"/>
              <a:t>220</a:t>
            </a:r>
          </a:p>
        </p:txBody>
      </p:sp>
      <p:sp>
        <p:nvSpPr>
          <p:cNvPr id="9" name="Oval 8">
            <a:extLst>
              <a:ext uri="{FF2B5EF4-FFF2-40B4-BE49-F238E27FC236}">
                <a16:creationId xmlns:a16="http://schemas.microsoft.com/office/drawing/2014/main" id="{306D9049-C5BE-5C18-999B-A88514C2A76D}"/>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2" name="Graphic 11" descr="Users outline">
            <a:extLst>
              <a:ext uri="{FF2B5EF4-FFF2-40B4-BE49-F238E27FC236}">
                <a16:creationId xmlns:a16="http://schemas.microsoft.com/office/drawing/2014/main" id="{D441C578-DB39-66C8-F12C-1EE686E462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3"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408023056"/>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+13 mil</a:t>
                      </a:r>
                    </a:p>
                  </a:txBody>
                  <a:tcPr/>
                </a:tc>
                <a:tc>
                  <a:txBody>
                    <a:bodyPr/>
                    <a:lstStyle/>
                    <a:p>
                      <a:pPr algn="ctr"/>
                      <a:r>
                        <a:rPr lang="es-ES" sz="1600" dirty="0"/>
                        <a:t>+114 mil</a:t>
                      </a:r>
                    </a:p>
                  </a:txBody>
                  <a:tcPr/>
                </a:tc>
                <a:tc>
                  <a:txBody>
                    <a:bodyPr/>
                    <a:lstStyle/>
                    <a:p>
                      <a:pPr algn="ctr"/>
                      <a:r>
                        <a:rPr lang="es-ES" sz="1600" dirty="0"/>
                        <a:t>+6</a:t>
                      </a:r>
                    </a:p>
                  </a:txBody>
                  <a:tcPr/>
                </a:tc>
                <a:tc>
                  <a:txBody>
                    <a:bodyPr/>
                    <a:lstStyle/>
                    <a:p>
                      <a:pPr algn="ctr"/>
                      <a:r>
                        <a:rPr lang="es-ES" sz="1600" dirty="0"/>
                        <a:t>+5</a:t>
                      </a:r>
                    </a:p>
                  </a:txBody>
                  <a:tcPr/>
                </a:tc>
                <a:extLst>
                  <a:ext uri="{0D108BD9-81ED-4DB2-BD59-A6C34878D82A}">
                    <a16:rowId xmlns:a16="http://schemas.microsoft.com/office/drawing/2014/main" val="588539154"/>
                  </a:ext>
                </a:extLst>
              </a:tr>
            </a:tbl>
          </a:graphicData>
        </a:graphic>
      </p:graphicFrame>
      <p:pic>
        <p:nvPicPr>
          <p:cNvPr id="28" name="Picture 1">
            <a:extLst>
              <a:ext uri="{FF2B5EF4-FFF2-40B4-BE49-F238E27FC236}">
                <a16:creationId xmlns:a16="http://schemas.microsoft.com/office/drawing/2014/main" id="{EC051708-A7F1-63A0-F3E0-11FADFE485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0722" y="2141371"/>
            <a:ext cx="1639393" cy="285512"/>
          </a:xfrm>
          <a:prstGeom prst="rect">
            <a:avLst/>
          </a:prstGeom>
        </p:spPr>
      </p:pic>
    </p:spTree>
    <p:extLst>
      <p:ext uri="{BB962C8B-B14F-4D97-AF65-F5344CB8AC3E}">
        <p14:creationId xmlns:p14="http://schemas.microsoft.com/office/powerpoint/2010/main" val="92037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1B8A171-FC27-64BD-8B4B-727C9537D18F}"/>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4" name="Oval 23">
            <a:extLst>
              <a:ext uri="{FF2B5EF4-FFF2-40B4-BE49-F238E27FC236}">
                <a16:creationId xmlns:a16="http://schemas.microsoft.com/office/drawing/2014/main" id="{CD45009B-3A8C-93F0-D4E2-239EBFF754D3}"/>
              </a:ext>
            </a:extLst>
          </p:cNvPr>
          <p:cNvSpPr>
            <a:spLocks noChangeAspect="1"/>
          </p:cNvSpPr>
          <p:nvPr/>
        </p:nvSpPr>
        <p:spPr>
          <a:xfrm>
            <a:off x="1696240"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79030DB9-DD52-CD3F-29B7-6B817AC3053E}"/>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85A172DB-0432-AC09-56D5-A89D28DD83B7}"/>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8" name="Picture 1" descr="Chat outline">
            <a:extLst>
              <a:ext uri="{FF2B5EF4-FFF2-40B4-BE49-F238E27FC236}">
                <a16:creationId xmlns:a16="http://schemas.microsoft.com/office/drawing/2014/main" id="{B05EB579-F5A7-464A-1250-8BFB621141D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9" name="Picture 13" descr="Crane outline">
            <a:extLst>
              <a:ext uri="{FF2B5EF4-FFF2-40B4-BE49-F238E27FC236}">
                <a16:creationId xmlns:a16="http://schemas.microsoft.com/office/drawing/2014/main" id="{414F9CCF-3B04-7A54-E995-6B86EAB06DC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0" name="Picture 8" descr="Single gear outline">
            <a:extLst>
              <a:ext uri="{FF2B5EF4-FFF2-40B4-BE49-F238E27FC236}">
                <a16:creationId xmlns:a16="http://schemas.microsoft.com/office/drawing/2014/main" id="{50B4E3EA-C0FD-1CC2-8DE7-2487099A34A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1" name="Picture 11" descr="Bus outline">
            <a:extLst>
              <a:ext uri="{FF2B5EF4-FFF2-40B4-BE49-F238E27FC236}">
                <a16:creationId xmlns:a16="http://schemas.microsoft.com/office/drawing/2014/main" id="{1A2D5299-AFAC-D729-86E5-0958976D1A4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Conexiones - </a:t>
            </a:r>
            <a:r>
              <a:rPr lang="es-ES" dirty="0" err="1"/>
              <a:t>Canyon</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200" y="1595225"/>
            <a:ext cx="5181600" cy="4581738"/>
          </a:xfrm>
        </p:spPr>
        <p:txBody>
          <a:bodyPr vert="horz" lIns="91440" tIns="45720" rIns="91440" bIns="45720" rtlCol="0" anchor="t">
            <a:normAutofit/>
          </a:bodyPr>
          <a:lstStyle/>
          <a:p>
            <a:pPr marL="0" indent="0">
              <a:buNone/>
            </a:pPr>
            <a:r>
              <a:rPr lang="es-ES" b="1" u="sng" dirty="0">
                <a:solidFill>
                  <a:srgbClr val="C00000"/>
                </a:solidFill>
              </a:rPr>
              <a:t>Ruta 4*:</a:t>
            </a:r>
            <a:br>
              <a:rPr lang="es-ES" b="1" u="sng" dirty="0">
                <a:solidFill>
                  <a:srgbClr val="C00000"/>
                </a:solidFill>
              </a:rPr>
            </a:br>
            <a:r>
              <a:rPr lang="es-ES" dirty="0">
                <a:solidFill>
                  <a:srgbClr val="C00000"/>
                </a:solidFill>
              </a:rPr>
              <a:t>Se extiende a 6200 S. Wasatch Park &amp; </a:t>
            </a:r>
            <a:r>
              <a:rPr lang="es-ES" dirty="0" err="1">
                <a:solidFill>
                  <a:srgbClr val="C00000"/>
                </a:solidFill>
              </a:rPr>
              <a:t>Ride</a:t>
            </a:r>
            <a:br>
              <a:rPr lang="es-ES" dirty="0">
                <a:solidFill>
                  <a:srgbClr val="C00000"/>
                </a:solidFill>
              </a:rPr>
            </a:br>
            <a:r>
              <a:rPr lang="es-ES" dirty="0">
                <a:solidFill>
                  <a:srgbClr val="C00000"/>
                </a:solidFill>
              </a:rPr>
              <a:t>Se extiende a LCC Park &amp; </a:t>
            </a:r>
            <a:r>
              <a:rPr lang="es-ES" dirty="0" err="1">
                <a:solidFill>
                  <a:srgbClr val="C00000"/>
                </a:solidFill>
              </a:rPr>
              <a:t>Ride</a:t>
            </a:r>
            <a:br>
              <a:rPr lang="es-ES" dirty="0">
                <a:solidFill>
                  <a:srgbClr val="C00000"/>
                </a:solidFill>
                <a:cs typeface="Segoe UI"/>
              </a:rPr>
            </a:br>
            <a:r>
              <a:rPr lang="es-ES" dirty="0">
                <a:solidFill>
                  <a:srgbClr val="C00000"/>
                </a:solidFill>
                <a:cs typeface="Segoe UI"/>
              </a:rPr>
              <a:t>Evaluar ruta con UDOT</a:t>
            </a:r>
          </a:p>
          <a:p>
            <a:pPr marL="0" indent="0">
              <a:buNone/>
            </a:pPr>
            <a:r>
              <a:rPr lang="es-ES" b="1" u="sng" dirty="0">
                <a:solidFill>
                  <a:srgbClr val="C00000"/>
                </a:solidFill>
              </a:rPr>
              <a:t>Ruta 72:</a:t>
            </a:r>
            <a:br>
              <a:rPr lang="es-ES" b="1" u="sng" dirty="0">
                <a:solidFill>
                  <a:srgbClr val="C00000"/>
                </a:solidFill>
              </a:rPr>
            </a:br>
            <a:r>
              <a:rPr lang="es-ES" dirty="0">
                <a:solidFill>
                  <a:srgbClr val="C00000"/>
                </a:solidFill>
              </a:rPr>
              <a:t>Se extiende a 6200 S. Wasatch Park &amp; </a:t>
            </a:r>
            <a:r>
              <a:rPr lang="es-ES" dirty="0" err="1">
                <a:solidFill>
                  <a:srgbClr val="C00000"/>
                </a:solidFill>
              </a:rPr>
              <a:t>Ride</a:t>
            </a:r>
            <a:endParaRPr lang="es-ES" dirty="0">
              <a:solidFill>
                <a:srgbClr val="C00000"/>
              </a:solidFill>
            </a:endParaRPr>
          </a:p>
          <a:p>
            <a:pPr marL="0" indent="0">
              <a:buNone/>
            </a:pPr>
            <a:r>
              <a:rPr lang="es-ES" b="1" u="sng" dirty="0">
                <a:solidFill>
                  <a:srgbClr val="C00000"/>
                </a:solidFill>
              </a:rPr>
              <a:t>Rutas 45*, 223*:</a:t>
            </a:r>
            <a:br>
              <a:rPr lang="es-ES" b="1" u="sng" dirty="0">
                <a:solidFill>
                  <a:srgbClr val="C00000"/>
                </a:solidFill>
              </a:rPr>
            </a:br>
            <a:r>
              <a:rPr lang="es-ES" dirty="0">
                <a:solidFill>
                  <a:srgbClr val="C00000"/>
                </a:solidFill>
              </a:rPr>
              <a:t>Se desvía para mejorar las conexiones y aumentar la cobertura</a:t>
            </a:r>
            <a:br>
              <a:rPr lang="es-ES" b="1" u="sng" dirty="0">
                <a:solidFill>
                  <a:srgbClr val="C00000"/>
                </a:solidFill>
              </a:rPr>
            </a:br>
            <a:r>
              <a:rPr lang="es-ES" dirty="0">
                <a:solidFill>
                  <a:srgbClr val="C00000"/>
                </a:solidFill>
              </a:rPr>
              <a:t>Aumenta la ruta 223 a 30 minutos los días hábiles</a:t>
            </a:r>
          </a:p>
        </p:txBody>
      </p:sp>
      <p:pic>
        <p:nvPicPr>
          <p:cNvPr id="18" name="Content Placeholder 17">
            <a:extLst>
              <a:ext uri="{FF2B5EF4-FFF2-40B4-BE49-F238E27FC236}">
                <a16:creationId xmlns:a16="http://schemas.microsoft.com/office/drawing/2014/main" id="{93D6881B-6A82-A9F7-AA92-3660FEBE2D7D}"/>
              </a:ext>
            </a:extLst>
          </p:cNvPr>
          <p:cNvPicPr>
            <a:picLocks noGrp="1" noChangeAspect="1"/>
          </p:cNvPicPr>
          <p:nvPr>
            <p:ph sz="half" idx="2"/>
          </p:nvPr>
        </p:nvPicPr>
        <p:blipFill>
          <a:blip r:embed="rId11"/>
          <a:stretch>
            <a:fillRect/>
          </a:stretch>
        </p:blipFill>
        <p:spPr>
          <a:xfrm>
            <a:off x="6350027" y="912195"/>
            <a:ext cx="5181600" cy="4143914"/>
          </a:xfrm>
        </p:spPr>
      </p:pic>
      <p:sp>
        <p:nvSpPr>
          <p:cNvPr id="8" name="Slide Number Placeholder 7">
            <a:extLst>
              <a:ext uri="{FF2B5EF4-FFF2-40B4-BE49-F238E27FC236}">
                <a16:creationId xmlns:a16="http://schemas.microsoft.com/office/drawing/2014/main" id="{8BCDC654-3E64-B181-4B84-C5CBEB9C4EEC}"/>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56</a:t>
            </a:fld>
            <a:endParaRPr lang="en-US">
              <a:solidFill>
                <a:prstClr val="black">
                  <a:tint val="75000"/>
                </a:prstClr>
              </a:solidFill>
            </a:endParaRPr>
          </a:p>
        </p:txBody>
      </p:sp>
      <p:sp>
        <p:nvSpPr>
          <p:cNvPr id="9" name="TextBox 8">
            <a:extLst>
              <a:ext uri="{FF2B5EF4-FFF2-40B4-BE49-F238E27FC236}">
                <a16:creationId xmlns:a16="http://schemas.microsoft.com/office/drawing/2014/main" id="{BC9A37BE-52A2-1923-2AB0-0DEA38FA000E}"/>
              </a:ext>
            </a:extLst>
          </p:cNvPr>
          <p:cNvSpPr txBox="1"/>
          <p:nvPr/>
        </p:nvSpPr>
        <p:spPr>
          <a:xfrm>
            <a:off x="10955187" y="929078"/>
            <a:ext cx="1152880" cy="415498"/>
          </a:xfrm>
          <a:prstGeom prst="rect">
            <a:avLst/>
          </a:prstGeom>
          <a:solidFill>
            <a:schemeClr val="bg1"/>
          </a:solidFill>
        </p:spPr>
        <p:txBody>
          <a:bodyPr wrap="none" rtlCol="0">
            <a:spAutoFit/>
          </a:bodyPr>
          <a:lstStyle/>
          <a:p>
            <a:pPr algn="ctr"/>
            <a:r>
              <a:rPr lang="en-US" sz="1050" dirty="0"/>
              <a:t>3900 S. Wasatch</a:t>
            </a:r>
          </a:p>
          <a:p>
            <a:pPr algn="ctr"/>
            <a:r>
              <a:rPr lang="en-US" sz="1050" dirty="0"/>
              <a:t>4 33 39 45</a:t>
            </a:r>
          </a:p>
        </p:txBody>
      </p:sp>
      <p:sp>
        <p:nvSpPr>
          <p:cNvPr id="13" name="TextBox 12">
            <a:extLst>
              <a:ext uri="{FF2B5EF4-FFF2-40B4-BE49-F238E27FC236}">
                <a16:creationId xmlns:a16="http://schemas.microsoft.com/office/drawing/2014/main" id="{432CDCB3-8F84-C1A5-49D3-255DD375F3B4}"/>
              </a:ext>
            </a:extLst>
          </p:cNvPr>
          <p:cNvSpPr txBox="1"/>
          <p:nvPr/>
        </p:nvSpPr>
        <p:spPr>
          <a:xfrm>
            <a:off x="10878987" y="4001294"/>
            <a:ext cx="1152881" cy="415498"/>
          </a:xfrm>
          <a:prstGeom prst="rect">
            <a:avLst/>
          </a:prstGeom>
          <a:solidFill>
            <a:schemeClr val="bg1"/>
          </a:solidFill>
        </p:spPr>
        <p:txBody>
          <a:bodyPr wrap="none" rtlCol="0">
            <a:spAutoFit/>
          </a:bodyPr>
          <a:lstStyle/>
          <a:p>
            <a:pPr algn="ctr"/>
            <a:r>
              <a:rPr lang="en-US" sz="1050"/>
              <a:t>6200 S. Wasatch</a:t>
            </a:r>
          </a:p>
          <a:p>
            <a:pPr algn="ctr"/>
            <a:r>
              <a:rPr lang="en-US" sz="1050"/>
              <a:t>4 72</a:t>
            </a:r>
          </a:p>
        </p:txBody>
      </p:sp>
      <p:sp>
        <p:nvSpPr>
          <p:cNvPr id="15" name="TextBox 14">
            <a:extLst>
              <a:ext uri="{FF2B5EF4-FFF2-40B4-BE49-F238E27FC236}">
                <a16:creationId xmlns:a16="http://schemas.microsoft.com/office/drawing/2014/main" id="{E4A8B610-8E8F-BB19-1537-B549262A1E80}"/>
              </a:ext>
            </a:extLst>
          </p:cNvPr>
          <p:cNvSpPr txBox="1"/>
          <p:nvPr/>
        </p:nvSpPr>
        <p:spPr>
          <a:xfrm>
            <a:off x="6180619" y="4209043"/>
            <a:ext cx="1843774" cy="415498"/>
          </a:xfrm>
          <a:prstGeom prst="rect">
            <a:avLst/>
          </a:prstGeom>
          <a:solidFill>
            <a:schemeClr val="bg1"/>
          </a:solidFill>
        </p:spPr>
        <p:txBody>
          <a:bodyPr wrap="none" rtlCol="0">
            <a:spAutoFit/>
          </a:bodyPr>
          <a:lstStyle/>
          <a:p>
            <a:pPr algn="ctr"/>
            <a:r>
              <a:rPr lang="es-ES" sz="1050" dirty="0"/>
              <a:t>Estación </a:t>
            </a:r>
            <a:r>
              <a:rPr lang="es-ES" sz="1050" dirty="0" err="1"/>
              <a:t>Midvale</a:t>
            </a:r>
            <a:r>
              <a:rPr lang="es-ES" sz="1050" dirty="0"/>
              <a:t> Fort </a:t>
            </a:r>
            <a:r>
              <a:rPr lang="es-ES" sz="1050" dirty="0" err="1"/>
              <a:t>Union</a:t>
            </a:r>
            <a:endParaRPr lang="es-ES" sz="1050" dirty="0"/>
          </a:p>
          <a:p>
            <a:pPr algn="ctr"/>
            <a:r>
              <a:rPr lang="en-US" sz="1050" dirty="0"/>
              <a:t>72</a:t>
            </a:r>
          </a:p>
        </p:txBody>
      </p:sp>
      <p:sp>
        <p:nvSpPr>
          <p:cNvPr id="16" name="TextBox 15">
            <a:extLst>
              <a:ext uri="{FF2B5EF4-FFF2-40B4-BE49-F238E27FC236}">
                <a16:creationId xmlns:a16="http://schemas.microsoft.com/office/drawing/2014/main" id="{337EADBF-2515-7C58-5FF4-CF96576F90F4}"/>
              </a:ext>
            </a:extLst>
          </p:cNvPr>
          <p:cNvSpPr txBox="1"/>
          <p:nvPr/>
        </p:nvSpPr>
        <p:spPr>
          <a:xfrm>
            <a:off x="6515004" y="1179727"/>
            <a:ext cx="1595310" cy="415498"/>
          </a:xfrm>
          <a:prstGeom prst="rect">
            <a:avLst/>
          </a:prstGeom>
          <a:solidFill>
            <a:schemeClr val="bg1"/>
          </a:solidFill>
        </p:spPr>
        <p:txBody>
          <a:bodyPr wrap="none" rtlCol="0">
            <a:spAutoFit/>
          </a:bodyPr>
          <a:lstStyle/>
          <a:p>
            <a:pPr algn="ctr"/>
            <a:r>
              <a:rPr lang="es-ES" sz="1050" dirty="0"/>
              <a:t>Estación Murray Central</a:t>
            </a:r>
          </a:p>
          <a:p>
            <a:pPr algn="ctr"/>
            <a:r>
              <a:rPr lang="en-US" sz="1050" dirty="0"/>
              <a:t>45 47 54 200 201 223</a:t>
            </a:r>
          </a:p>
        </p:txBody>
      </p:sp>
      <p:sp>
        <p:nvSpPr>
          <p:cNvPr id="17" name="TextBox 16">
            <a:extLst>
              <a:ext uri="{FF2B5EF4-FFF2-40B4-BE49-F238E27FC236}">
                <a16:creationId xmlns:a16="http://schemas.microsoft.com/office/drawing/2014/main" id="{9B41C4C1-D180-F05C-14D2-A81F51729BCE}"/>
              </a:ext>
            </a:extLst>
          </p:cNvPr>
          <p:cNvSpPr txBox="1"/>
          <p:nvPr/>
        </p:nvSpPr>
        <p:spPr>
          <a:xfrm>
            <a:off x="8635200" y="1558052"/>
            <a:ext cx="322524" cy="246221"/>
          </a:xfrm>
          <a:prstGeom prst="rect">
            <a:avLst/>
          </a:prstGeom>
          <a:noFill/>
        </p:spPr>
        <p:txBody>
          <a:bodyPr wrap="none" rtlCol="0">
            <a:spAutoFit/>
          </a:bodyPr>
          <a:lstStyle/>
          <a:p>
            <a:r>
              <a:rPr lang="en-US" sz="1000"/>
              <a:t>45</a:t>
            </a:r>
          </a:p>
        </p:txBody>
      </p:sp>
      <p:sp>
        <p:nvSpPr>
          <p:cNvPr id="19" name="TextBox 18">
            <a:extLst>
              <a:ext uri="{FF2B5EF4-FFF2-40B4-BE49-F238E27FC236}">
                <a16:creationId xmlns:a16="http://schemas.microsoft.com/office/drawing/2014/main" id="{8C58F3CB-403B-B85D-99AB-65E1A8B6C8F0}"/>
              </a:ext>
            </a:extLst>
          </p:cNvPr>
          <p:cNvSpPr txBox="1"/>
          <p:nvPr/>
        </p:nvSpPr>
        <p:spPr>
          <a:xfrm>
            <a:off x="9624337" y="1091290"/>
            <a:ext cx="391454" cy="246221"/>
          </a:xfrm>
          <a:prstGeom prst="rect">
            <a:avLst/>
          </a:prstGeom>
          <a:noFill/>
        </p:spPr>
        <p:txBody>
          <a:bodyPr wrap="none" rtlCol="0">
            <a:spAutoFit/>
          </a:bodyPr>
          <a:lstStyle/>
          <a:p>
            <a:r>
              <a:rPr lang="en-US" sz="1000"/>
              <a:t>223</a:t>
            </a:r>
          </a:p>
        </p:txBody>
      </p:sp>
      <p:sp>
        <p:nvSpPr>
          <p:cNvPr id="20" name="TextBox 19">
            <a:extLst>
              <a:ext uri="{FF2B5EF4-FFF2-40B4-BE49-F238E27FC236}">
                <a16:creationId xmlns:a16="http://schemas.microsoft.com/office/drawing/2014/main" id="{69C49E3B-0044-C34E-D4E8-92601F543FD9}"/>
              </a:ext>
            </a:extLst>
          </p:cNvPr>
          <p:cNvSpPr txBox="1"/>
          <p:nvPr/>
        </p:nvSpPr>
        <p:spPr>
          <a:xfrm>
            <a:off x="7312659" y="2554421"/>
            <a:ext cx="391454" cy="246221"/>
          </a:xfrm>
          <a:prstGeom prst="rect">
            <a:avLst/>
          </a:prstGeom>
          <a:noFill/>
        </p:spPr>
        <p:txBody>
          <a:bodyPr wrap="none" rtlCol="0">
            <a:spAutoFit/>
          </a:bodyPr>
          <a:lstStyle/>
          <a:p>
            <a:r>
              <a:rPr lang="en-US" sz="1000"/>
              <a:t>223</a:t>
            </a:r>
          </a:p>
        </p:txBody>
      </p:sp>
      <p:sp>
        <p:nvSpPr>
          <p:cNvPr id="21" name="TextBox 20">
            <a:extLst>
              <a:ext uri="{FF2B5EF4-FFF2-40B4-BE49-F238E27FC236}">
                <a16:creationId xmlns:a16="http://schemas.microsoft.com/office/drawing/2014/main" id="{A103DF45-C5A1-6B1C-BB55-D02887361D3F}"/>
              </a:ext>
            </a:extLst>
          </p:cNvPr>
          <p:cNvSpPr txBox="1"/>
          <p:nvPr/>
        </p:nvSpPr>
        <p:spPr>
          <a:xfrm>
            <a:off x="10568030" y="3182779"/>
            <a:ext cx="253596" cy="246221"/>
          </a:xfrm>
          <a:prstGeom prst="rect">
            <a:avLst/>
          </a:prstGeom>
          <a:noFill/>
        </p:spPr>
        <p:txBody>
          <a:bodyPr wrap="none" rtlCol="0">
            <a:spAutoFit/>
          </a:bodyPr>
          <a:lstStyle/>
          <a:p>
            <a:r>
              <a:rPr lang="en-US" sz="1000"/>
              <a:t>4</a:t>
            </a:r>
          </a:p>
        </p:txBody>
      </p:sp>
      <p:sp>
        <p:nvSpPr>
          <p:cNvPr id="22" name="TextBox 21">
            <a:extLst>
              <a:ext uri="{FF2B5EF4-FFF2-40B4-BE49-F238E27FC236}">
                <a16:creationId xmlns:a16="http://schemas.microsoft.com/office/drawing/2014/main" id="{5963DCF7-7DC2-3267-BC53-8791AC87661D}"/>
              </a:ext>
            </a:extLst>
          </p:cNvPr>
          <p:cNvSpPr txBox="1"/>
          <p:nvPr/>
        </p:nvSpPr>
        <p:spPr>
          <a:xfrm>
            <a:off x="9497540" y="4331781"/>
            <a:ext cx="322524" cy="246221"/>
          </a:xfrm>
          <a:prstGeom prst="rect">
            <a:avLst/>
          </a:prstGeom>
          <a:noFill/>
        </p:spPr>
        <p:txBody>
          <a:bodyPr wrap="none" rtlCol="0">
            <a:spAutoFit/>
          </a:bodyPr>
          <a:lstStyle/>
          <a:p>
            <a:r>
              <a:rPr lang="en-US" sz="1000"/>
              <a:t>72</a:t>
            </a:r>
          </a:p>
        </p:txBody>
      </p:sp>
      <p:sp>
        <p:nvSpPr>
          <p:cNvPr id="3" name="Oval 2">
            <a:extLst>
              <a:ext uri="{FF2B5EF4-FFF2-40B4-BE49-F238E27FC236}">
                <a16:creationId xmlns:a16="http://schemas.microsoft.com/office/drawing/2014/main" id="{A6D38BD1-1EAE-FA41-F80E-6F4246C5D73F}"/>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0" name="Graphic 9" descr="Users outline">
            <a:extLst>
              <a:ext uri="{FF2B5EF4-FFF2-40B4-BE49-F238E27FC236}">
                <a16:creationId xmlns:a16="http://schemas.microsoft.com/office/drawing/2014/main" id="{8757DE6C-5B6E-C6A7-E279-FAF53DA0BD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7"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400854892"/>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+11 mil</a:t>
                      </a:r>
                    </a:p>
                  </a:txBody>
                  <a:tcPr/>
                </a:tc>
                <a:tc>
                  <a:txBody>
                    <a:bodyPr/>
                    <a:lstStyle/>
                    <a:p>
                      <a:pPr algn="ctr"/>
                      <a:r>
                        <a:rPr lang="es-ES" sz="1600"/>
                        <a:t>+308 mil</a:t>
                      </a:r>
                    </a:p>
                  </a:txBody>
                  <a:tcPr/>
                </a:tc>
                <a:tc>
                  <a:txBody>
                    <a:bodyPr/>
                    <a:lstStyle/>
                    <a:p>
                      <a:pPr algn="ctr"/>
                      <a:r>
                        <a:rPr lang="es-ES" sz="1600" dirty="0"/>
                        <a:t>+4</a:t>
                      </a:r>
                    </a:p>
                  </a:txBody>
                  <a:tcPr/>
                </a:tc>
                <a:tc>
                  <a:txBody>
                    <a:bodyPr/>
                    <a:lstStyle/>
                    <a:p>
                      <a:pPr algn="ctr"/>
                      <a:r>
                        <a:rPr lang="es-ES" sz="1600" dirty="0"/>
                        <a:t>+4</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1014364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F19D8F5-5521-A3DE-6534-758DD249A3C6}"/>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Oval 6">
            <a:extLst>
              <a:ext uri="{FF2B5EF4-FFF2-40B4-BE49-F238E27FC236}">
                <a16:creationId xmlns:a16="http://schemas.microsoft.com/office/drawing/2014/main" id="{3AE7D81B-71EB-5CEA-9180-3377038C5941}"/>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2" name="Oval 11">
            <a:extLst>
              <a:ext uri="{FF2B5EF4-FFF2-40B4-BE49-F238E27FC236}">
                <a16:creationId xmlns:a16="http://schemas.microsoft.com/office/drawing/2014/main" id="{8A94BA89-ABE1-BF65-553D-4D8392955F2A}"/>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Oval 15">
            <a:extLst>
              <a:ext uri="{FF2B5EF4-FFF2-40B4-BE49-F238E27FC236}">
                <a16:creationId xmlns:a16="http://schemas.microsoft.com/office/drawing/2014/main" id="{746B36A6-0747-860D-E5DD-C99AA5C367F0}"/>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0" name="Picture 1" descr="Chat outline">
            <a:extLst>
              <a:ext uri="{FF2B5EF4-FFF2-40B4-BE49-F238E27FC236}">
                <a16:creationId xmlns:a16="http://schemas.microsoft.com/office/drawing/2014/main" id="{8C4AFFF1-E040-3457-6ED9-35D2E092BE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1" name="Picture 13" descr="Crane outline">
            <a:extLst>
              <a:ext uri="{FF2B5EF4-FFF2-40B4-BE49-F238E27FC236}">
                <a16:creationId xmlns:a16="http://schemas.microsoft.com/office/drawing/2014/main" id="{C61590D3-AE70-9DC2-E616-B173301B00E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2" name="Picture 8" descr="Single gear outline">
            <a:extLst>
              <a:ext uri="{FF2B5EF4-FFF2-40B4-BE49-F238E27FC236}">
                <a16:creationId xmlns:a16="http://schemas.microsoft.com/office/drawing/2014/main" id="{24144FDA-9768-F0EF-FF24-E6300B359C9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3" name="Picture 11" descr="Bus outline">
            <a:extLst>
              <a:ext uri="{FF2B5EF4-FFF2-40B4-BE49-F238E27FC236}">
                <a16:creationId xmlns:a16="http://schemas.microsoft.com/office/drawing/2014/main" id="{CF8FF850-B266-28CF-BC08-4866A480564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Ampliación de la Línea S</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720:</a:t>
            </a:r>
            <a:r>
              <a:rPr lang="es-ES" dirty="0"/>
              <a:t> Se extiende Highland Drive</a:t>
            </a:r>
          </a:p>
        </p:txBody>
      </p:sp>
      <p:pic>
        <p:nvPicPr>
          <p:cNvPr id="8" name="Content Placeholder 7">
            <a:extLst>
              <a:ext uri="{FF2B5EF4-FFF2-40B4-BE49-F238E27FC236}">
                <a16:creationId xmlns:a16="http://schemas.microsoft.com/office/drawing/2014/main" id="{763103C1-D331-3C2C-0882-9666757307C4}"/>
              </a:ext>
            </a:extLst>
          </p:cNvPr>
          <p:cNvPicPr>
            <a:picLocks noGrp="1" noChangeAspect="1"/>
          </p:cNvPicPr>
          <p:nvPr>
            <p:ph sz="half" idx="2"/>
          </p:nvPr>
        </p:nvPicPr>
        <p:blipFill>
          <a:blip r:embed="rId11"/>
          <a:stretch>
            <a:fillRect/>
          </a:stretch>
        </p:blipFill>
        <p:spPr>
          <a:xfrm>
            <a:off x="4242550" y="3012783"/>
            <a:ext cx="7133000" cy="1501684"/>
          </a:xfrm>
        </p:spPr>
      </p:pic>
      <p:sp>
        <p:nvSpPr>
          <p:cNvPr id="18" name="Slide Number Placeholder 17">
            <a:extLst>
              <a:ext uri="{FF2B5EF4-FFF2-40B4-BE49-F238E27FC236}">
                <a16:creationId xmlns:a16="http://schemas.microsoft.com/office/drawing/2014/main" id="{E999AEE4-1457-5D32-369E-1B7F31B47C82}"/>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57</a:t>
            </a:fld>
            <a:endParaRPr lang="en-US">
              <a:solidFill>
                <a:prstClr val="black">
                  <a:tint val="75000"/>
                </a:prstClr>
              </a:solidFill>
            </a:endParaRPr>
          </a:p>
        </p:txBody>
      </p:sp>
      <p:sp>
        <p:nvSpPr>
          <p:cNvPr id="19" name="TextBox 18">
            <a:extLst>
              <a:ext uri="{FF2B5EF4-FFF2-40B4-BE49-F238E27FC236}">
                <a16:creationId xmlns:a16="http://schemas.microsoft.com/office/drawing/2014/main" id="{4C52250C-CF96-1B71-C0F9-093A75C4BDBA}"/>
              </a:ext>
            </a:extLst>
          </p:cNvPr>
          <p:cNvSpPr txBox="1"/>
          <p:nvPr/>
        </p:nvSpPr>
        <p:spPr>
          <a:xfrm>
            <a:off x="4797790" y="3221251"/>
            <a:ext cx="1548822" cy="415498"/>
          </a:xfrm>
          <a:prstGeom prst="rect">
            <a:avLst/>
          </a:prstGeom>
          <a:solidFill>
            <a:schemeClr val="bg1"/>
          </a:solidFill>
        </p:spPr>
        <p:txBody>
          <a:bodyPr wrap="none" rtlCol="0">
            <a:spAutoFit/>
          </a:bodyPr>
          <a:lstStyle/>
          <a:p>
            <a:pPr algn="ctr"/>
            <a:r>
              <a:rPr lang="es-ES" sz="1050" dirty="0"/>
              <a:t>Estación Central </a:t>
            </a:r>
            <a:r>
              <a:rPr lang="es-ES" sz="1050" dirty="0" err="1"/>
              <a:t>Pointe</a:t>
            </a:r>
            <a:endParaRPr lang="es-ES" sz="1050" dirty="0"/>
          </a:p>
          <a:p>
            <a:pPr algn="ctr"/>
            <a:r>
              <a:rPr lang="en-US" sz="1050" dirty="0"/>
              <a:t>17 21</a:t>
            </a:r>
          </a:p>
        </p:txBody>
      </p:sp>
      <p:sp>
        <p:nvSpPr>
          <p:cNvPr id="9" name="Oval 8">
            <a:extLst>
              <a:ext uri="{FF2B5EF4-FFF2-40B4-BE49-F238E27FC236}">
                <a16:creationId xmlns:a16="http://schemas.microsoft.com/office/drawing/2014/main" id="{E6E89EEC-0727-3B64-FEAF-174E477F4AB3}"/>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3" name="Graphic 12" descr="Users outline">
            <a:extLst>
              <a:ext uri="{FF2B5EF4-FFF2-40B4-BE49-F238E27FC236}">
                <a16:creationId xmlns:a16="http://schemas.microsoft.com/office/drawing/2014/main" id="{46A4DA2C-121C-3F89-844F-E3462CB679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24"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1865252449"/>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+2 mil</a:t>
                      </a:r>
                    </a:p>
                  </a:txBody>
                  <a:tcPr/>
                </a:tc>
                <a:tc>
                  <a:txBody>
                    <a:bodyPr/>
                    <a:lstStyle/>
                    <a:p>
                      <a:pPr algn="ctr"/>
                      <a:r>
                        <a:rPr lang="es-ES" sz="1600" dirty="0"/>
                        <a:t>+24 mil</a:t>
                      </a:r>
                    </a:p>
                  </a:txBody>
                  <a:tcPr/>
                </a:tc>
                <a:tc>
                  <a:txBody>
                    <a:bodyPr/>
                    <a:lstStyle/>
                    <a:p>
                      <a:pPr algn="ctr"/>
                      <a:r>
                        <a:rPr lang="es-ES" sz="1600" dirty="0"/>
                        <a:t>+2</a:t>
                      </a:r>
                    </a:p>
                  </a:txBody>
                  <a:tcPr/>
                </a:tc>
                <a:tc>
                  <a:txBody>
                    <a:bodyPr/>
                    <a:lstStyle/>
                    <a:p>
                      <a:pPr algn="ctr"/>
                      <a:r>
                        <a:rPr lang="es-ES" sz="1600" dirty="0"/>
                        <a:t>+1</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1671394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bus stop with people waiting&#10;&#10;Description automatically generated">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87" t="12520" r="-87" b="3158"/>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233E8C-AF31-456D-A108-663B8DF80B3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dirty="0">
                <a:solidFill>
                  <a:schemeClr val="bg1"/>
                </a:solidFill>
                <a:latin typeface="Segoe UI Black"/>
                <a:ea typeface="Segoe UI Black"/>
              </a:rPr>
            </a:br>
            <a:r>
              <a:rPr lang="es-ES" sz="5400" dirty="0">
                <a:latin typeface="Segoe UI Black"/>
                <a:ea typeface="Segoe UI Black"/>
              </a:rPr>
              <a:t>Condado de Utah</a:t>
            </a:r>
            <a:br>
              <a:rPr lang="es-ES" sz="5400" dirty="0">
                <a:latin typeface="Segoe UI Black"/>
                <a:ea typeface="Segoe UI Black"/>
              </a:rPr>
            </a:br>
            <a:r>
              <a:rPr lang="es-ES" sz="3600" i="1" dirty="0">
                <a:latin typeface="Segoe UI" panose="020B0502040204020203" pitchFamily="34" charset="0"/>
                <a:ea typeface="Segoe UI Black"/>
                <a:cs typeface="Segoe UI" panose="020B0502040204020203" pitchFamily="34" charset="0"/>
              </a:rPr>
              <a:t>Abril de</a:t>
            </a:r>
            <a:r>
              <a:rPr lang="es-ES" sz="3600" i="1" dirty="0">
                <a:latin typeface="Segoe UI Black"/>
                <a:ea typeface="Segoe UI Black"/>
                <a:cs typeface="Segoe UI" panose="020B0502040204020203" pitchFamily="34" charset="0"/>
              </a:rPr>
              <a:t> </a:t>
            </a:r>
            <a:r>
              <a:rPr lang="es-ES" sz="3600" i="1" dirty="0">
                <a:latin typeface="Segoe UI" panose="020B0502040204020203" pitchFamily="34" charset="0"/>
                <a:ea typeface="Segoe UI Black"/>
                <a:cs typeface="Segoe UI" panose="020B0502040204020203" pitchFamily="34" charset="0"/>
              </a:rPr>
              <a:t>2026</a:t>
            </a:r>
            <a:endParaRPr lang="en-US" sz="3600" i="1" dirty="0">
              <a:solidFill>
                <a:schemeClr val="bg1"/>
              </a:solidFill>
              <a:latin typeface="Segoe UI Black"/>
              <a:ea typeface="Segoe UI Black"/>
            </a:endParaRPr>
          </a:p>
        </p:txBody>
      </p:sp>
    </p:spTree>
    <p:extLst>
      <p:ext uri="{BB962C8B-B14F-4D97-AF65-F5344CB8AC3E}">
        <p14:creationId xmlns:p14="http://schemas.microsoft.com/office/powerpoint/2010/main" val="158194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ED52652-8D73-30AE-9F3D-58571C513BC7}"/>
              </a:ext>
            </a:extLst>
          </p:cNvPr>
          <p:cNvSpPr>
            <a:spLocks noGrp="1"/>
          </p:cNvSpPr>
          <p:nvPr>
            <p:ph type="sldNum" sz="quarter" idx="12"/>
          </p:nvPr>
        </p:nvSpPr>
        <p:spPr/>
        <p:txBody>
          <a:bodyPr/>
          <a:lstStyle/>
          <a:p>
            <a:fld id="{7443972A-68F0-4EEE-8D44-8247859870C0}" type="slidenum">
              <a:rPr lang="en-US" smtClean="0"/>
              <a:pPr/>
              <a:t>59</a:t>
            </a:fld>
            <a:endParaRPr lang="en-US"/>
          </a:p>
        </p:txBody>
      </p:sp>
      <p:pic>
        <p:nvPicPr>
          <p:cNvPr id="7" name="Picture 6" descr="A map of a city&#10;&#10;Description automatically generated">
            <a:extLst>
              <a:ext uri="{FF2B5EF4-FFF2-40B4-BE49-F238E27FC236}">
                <a16:creationId xmlns:a16="http://schemas.microsoft.com/office/drawing/2014/main" id="{6FB1D958-DBED-7B85-8004-10521C45E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4" y="-2813"/>
            <a:ext cx="11254697" cy="6860813"/>
          </a:xfrm>
          <a:prstGeom prst="rect">
            <a:avLst/>
          </a:prstGeom>
        </p:spPr>
      </p:pic>
      <p:sp>
        <p:nvSpPr>
          <p:cNvPr id="8" name="TextBox 7">
            <a:extLst>
              <a:ext uri="{FF2B5EF4-FFF2-40B4-BE49-F238E27FC236}">
                <a16:creationId xmlns:a16="http://schemas.microsoft.com/office/drawing/2014/main" id="{4A0ADF3E-D139-5922-D7DD-5E861DFD8273}"/>
              </a:ext>
            </a:extLst>
          </p:cNvPr>
          <p:cNvSpPr txBox="1"/>
          <p:nvPr/>
        </p:nvSpPr>
        <p:spPr>
          <a:xfrm>
            <a:off x="3505674" y="4226777"/>
            <a:ext cx="2743200" cy="200054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846</a:t>
            </a:r>
          </a:p>
          <a:p>
            <a:pPr marL="285750" indent="-285750">
              <a:buFont typeface="Arial"/>
              <a:buChar char="•"/>
            </a:pPr>
            <a:r>
              <a:rPr lang="en-US" sz="1600" dirty="0" err="1">
                <a:cs typeface="Segoe UI"/>
              </a:rPr>
              <a:t>Servicio</a:t>
            </a:r>
            <a:r>
              <a:rPr lang="en-US" sz="1600" dirty="0">
                <a:cs typeface="Segoe UI"/>
              </a:rPr>
              <a:t> nuevo (</a:t>
            </a:r>
            <a:r>
              <a:rPr lang="en-US" sz="1600" dirty="0" err="1">
                <a:cs typeface="Segoe UI"/>
              </a:rPr>
              <a:t>reemplaza</a:t>
            </a:r>
            <a:r>
              <a:rPr lang="en-US" sz="1600" dirty="0">
                <a:cs typeface="Segoe UI"/>
              </a:rPr>
              <a:t> </a:t>
            </a:r>
            <a:r>
              <a:rPr lang="en-US" sz="1600" dirty="0" err="1">
                <a:cs typeface="Segoe UI"/>
              </a:rPr>
              <a:t>en</a:t>
            </a:r>
            <a:r>
              <a:rPr lang="en-US" sz="1600" dirty="0">
                <a:cs typeface="Segoe UI"/>
              </a:rPr>
              <a:t> </a:t>
            </a:r>
            <a:r>
              <a:rPr lang="en-US" sz="1600" dirty="0" err="1">
                <a:cs typeface="Segoe UI"/>
              </a:rPr>
              <a:t>parte</a:t>
            </a:r>
            <a:r>
              <a:rPr lang="en-US" sz="1600" dirty="0">
                <a:cs typeface="Segoe UI"/>
              </a:rPr>
              <a:t> la </a:t>
            </a:r>
            <a:r>
              <a:rPr lang="en-US" sz="1600" dirty="0" err="1">
                <a:cs typeface="Segoe UI"/>
              </a:rPr>
              <a:t>ruta</a:t>
            </a:r>
            <a:r>
              <a:rPr lang="en-US" sz="1600" dirty="0">
                <a:cs typeface="Segoe UI"/>
              </a:rPr>
              <a:t> 862)</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de lunes a </a:t>
            </a:r>
            <a:r>
              <a:rPr lang="en-US" sz="1600" dirty="0" err="1">
                <a:cs typeface="Segoe UI"/>
              </a:rPr>
              <a:t>viernes</a:t>
            </a:r>
            <a:r>
              <a:rPr lang="en-US" sz="1600" dirty="0">
                <a:cs typeface="Segoe UI"/>
              </a:rPr>
              <a:t>, </a:t>
            </a:r>
            <a:r>
              <a:rPr lang="en-US" sz="1600" dirty="0" err="1">
                <a:cs typeface="Segoe UI"/>
              </a:rPr>
              <a:t>cada</a:t>
            </a:r>
            <a:r>
              <a:rPr lang="en-US" sz="1600" dirty="0">
                <a:cs typeface="Segoe UI"/>
              </a:rPr>
              <a:t> 60 </a:t>
            </a:r>
            <a:r>
              <a:rPr lang="en-US" sz="1600" dirty="0" err="1">
                <a:cs typeface="Segoe UI"/>
              </a:rPr>
              <a:t>minutos</a:t>
            </a:r>
            <a:r>
              <a:rPr lang="en-US" sz="1600" dirty="0">
                <a:cs typeface="Segoe UI"/>
              </a:rPr>
              <a:t> </a:t>
            </a:r>
            <a:r>
              <a:rPr lang="en-US" sz="1600" dirty="0" err="1">
                <a:cs typeface="Segoe UI"/>
              </a:rPr>
              <a:t>los</a:t>
            </a:r>
            <a:r>
              <a:rPr lang="en-US" sz="1600" dirty="0">
                <a:cs typeface="Segoe UI"/>
              </a:rPr>
              <a:t> </a:t>
            </a:r>
            <a:r>
              <a:rPr lang="en-US" sz="1600" dirty="0" err="1">
                <a:cs typeface="Segoe UI"/>
              </a:rPr>
              <a:t>sábados</a:t>
            </a:r>
            <a:endParaRPr lang="en-US" sz="1600" dirty="0">
              <a:cs typeface="Segoe UI"/>
            </a:endParaRPr>
          </a:p>
        </p:txBody>
      </p:sp>
      <p:sp>
        <p:nvSpPr>
          <p:cNvPr id="9" name="TextBox 8">
            <a:extLst>
              <a:ext uri="{FF2B5EF4-FFF2-40B4-BE49-F238E27FC236}">
                <a16:creationId xmlns:a16="http://schemas.microsoft.com/office/drawing/2014/main" id="{43F14C2F-E51B-A450-4030-393967D73BFC}"/>
              </a:ext>
            </a:extLst>
          </p:cNvPr>
          <p:cNvSpPr txBox="1"/>
          <p:nvPr/>
        </p:nvSpPr>
        <p:spPr>
          <a:xfrm>
            <a:off x="2066107" y="1452083"/>
            <a:ext cx="128669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de Vineyard</a:t>
            </a:r>
            <a:endParaRPr lang="en-US" dirty="0"/>
          </a:p>
        </p:txBody>
      </p:sp>
      <p:sp>
        <p:nvSpPr>
          <p:cNvPr id="10" name="TextBox 9">
            <a:extLst>
              <a:ext uri="{FF2B5EF4-FFF2-40B4-BE49-F238E27FC236}">
                <a16:creationId xmlns:a16="http://schemas.microsoft.com/office/drawing/2014/main" id="{547AA32C-6350-BF41-F8A5-B9C8B13397EE}"/>
              </a:ext>
            </a:extLst>
          </p:cNvPr>
          <p:cNvSpPr txBox="1"/>
          <p:nvPr/>
        </p:nvSpPr>
        <p:spPr>
          <a:xfrm>
            <a:off x="8978535" y="5833130"/>
            <a:ext cx="1417321"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University Place</a:t>
            </a:r>
            <a:endParaRPr lang="en-US"/>
          </a:p>
        </p:txBody>
      </p:sp>
      <p:sp>
        <p:nvSpPr>
          <p:cNvPr id="11" name="TextBox 10">
            <a:extLst>
              <a:ext uri="{FF2B5EF4-FFF2-40B4-BE49-F238E27FC236}">
                <a16:creationId xmlns:a16="http://schemas.microsoft.com/office/drawing/2014/main" id="{88AA9371-37CD-526F-5AD9-FF6551D8E854}"/>
              </a:ext>
            </a:extLst>
          </p:cNvPr>
          <p:cNvSpPr txBox="1"/>
          <p:nvPr/>
        </p:nvSpPr>
        <p:spPr>
          <a:xfrm>
            <a:off x="4451814" y="177599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 N</a:t>
            </a:r>
          </a:p>
        </p:txBody>
      </p:sp>
      <p:sp>
        <p:nvSpPr>
          <p:cNvPr id="12" name="TextBox 11">
            <a:extLst>
              <a:ext uri="{FF2B5EF4-FFF2-40B4-BE49-F238E27FC236}">
                <a16:creationId xmlns:a16="http://schemas.microsoft.com/office/drawing/2014/main" id="{8D9A98C4-61F3-F284-039E-CDCBD1442A02}"/>
              </a:ext>
            </a:extLst>
          </p:cNvPr>
          <p:cNvSpPr txBox="1"/>
          <p:nvPr/>
        </p:nvSpPr>
        <p:spPr>
          <a:xfrm rot="5400000">
            <a:off x="5575412" y="159058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E</a:t>
            </a:r>
          </a:p>
        </p:txBody>
      </p:sp>
      <p:sp>
        <p:nvSpPr>
          <p:cNvPr id="13" name="TextBox 12">
            <a:extLst>
              <a:ext uri="{FF2B5EF4-FFF2-40B4-BE49-F238E27FC236}">
                <a16:creationId xmlns:a16="http://schemas.microsoft.com/office/drawing/2014/main" id="{9746C0BC-B534-B3F8-0D82-A731B2F87387}"/>
              </a:ext>
            </a:extLst>
          </p:cNvPr>
          <p:cNvSpPr txBox="1"/>
          <p:nvPr/>
        </p:nvSpPr>
        <p:spPr>
          <a:xfrm>
            <a:off x="8358916" y="520641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800S</a:t>
            </a:r>
          </a:p>
        </p:txBody>
      </p:sp>
      <p:sp>
        <p:nvSpPr>
          <p:cNvPr id="14" name="TextBox 13">
            <a:extLst>
              <a:ext uri="{FF2B5EF4-FFF2-40B4-BE49-F238E27FC236}">
                <a16:creationId xmlns:a16="http://schemas.microsoft.com/office/drawing/2014/main" id="{3764EEF8-B974-1B69-F177-480C8D3127E0}"/>
              </a:ext>
            </a:extLst>
          </p:cNvPr>
          <p:cNvSpPr txBox="1"/>
          <p:nvPr/>
        </p:nvSpPr>
        <p:spPr>
          <a:xfrm>
            <a:off x="7671802" y="629269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Pkwy</a:t>
            </a:r>
          </a:p>
        </p:txBody>
      </p:sp>
      <p:sp>
        <p:nvSpPr>
          <p:cNvPr id="15" name="TextBox 14">
            <a:extLst>
              <a:ext uri="{FF2B5EF4-FFF2-40B4-BE49-F238E27FC236}">
                <a16:creationId xmlns:a16="http://schemas.microsoft.com/office/drawing/2014/main" id="{46852FD1-7551-DBB6-F93D-5A166C9F5464}"/>
              </a:ext>
            </a:extLst>
          </p:cNvPr>
          <p:cNvSpPr txBox="1"/>
          <p:nvPr/>
        </p:nvSpPr>
        <p:spPr>
          <a:xfrm rot="2615540">
            <a:off x="8861184" y="98559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1450 N</a:t>
            </a:r>
          </a:p>
        </p:txBody>
      </p:sp>
      <p:sp>
        <p:nvSpPr>
          <p:cNvPr id="16" name="TextBox 15">
            <a:extLst>
              <a:ext uri="{FF2B5EF4-FFF2-40B4-BE49-F238E27FC236}">
                <a16:creationId xmlns:a16="http://schemas.microsoft.com/office/drawing/2014/main" id="{639E32E9-31BF-3D23-C7F0-E9CB6B3116B6}"/>
              </a:ext>
            </a:extLst>
          </p:cNvPr>
          <p:cNvSpPr txBox="1"/>
          <p:nvPr/>
        </p:nvSpPr>
        <p:spPr>
          <a:xfrm rot="18465318">
            <a:off x="8350488" y="56965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Technology Way</a:t>
            </a:r>
          </a:p>
        </p:txBody>
      </p:sp>
    </p:spTree>
    <p:extLst>
      <p:ext uri="{BB962C8B-B14F-4D97-AF65-F5344CB8AC3E}">
        <p14:creationId xmlns:p14="http://schemas.microsoft.com/office/powerpoint/2010/main" val="102900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p:txBody>
          <a:bodyPr/>
          <a:lstStyle/>
          <a:p>
            <a:r>
              <a:rPr lang="es-ES" dirty="0"/>
              <a:t>Cambios </a:t>
            </a:r>
            <a:br>
              <a:rPr lang="es-ES" dirty="0"/>
            </a:br>
            <a:r>
              <a:rPr lang="es-ES" dirty="0"/>
              <a:t>en el servicio</a:t>
            </a:r>
            <a:br>
              <a:rPr lang="es-ES" dirty="0"/>
            </a:br>
            <a:r>
              <a:rPr lang="es-ES" dirty="0"/>
              <a:t>para abril de 2025</a:t>
            </a:r>
            <a:endParaRPr lang="en-US" dirty="0"/>
          </a:p>
        </p:txBody>
      </p:sp>
      <p:sp>
        <p:nvSpPr>
          <p:cNvPr id="3" name="Text Placeholder 2">
            <a:extLst>
              <a:ext uri="{FF2B5EF4-FFF2-40B4-BE49-F238E27FC236}">
                <a16:creationId xmlns:a16="http://schemas.microsoft.com/office/drawing/2014/main" id="{FB563748-412C-ED5C-C569-4DBF22AE78B4}"/>
              </a:ext>
            </a:extLst>
          </p:cNvPr>
          <p:cNvSpPr>
            <a:spLocks noGrp="1"/>
          </p:cNvSpPr>
          <p:nvPr>
            <p:ph type="body" sz="half" idx="2"/>
          </p:nvPr>
        </p:nvSpPr>
        <p:spPr/>
        <p:txBody>
          <a:bodyPr/>
          <a:lstStyle/>
          <a:p>
            <a:r>
              <a:rPr lang="en-US" sz="1200" i="1" dirty="0">
                <a:latin typeface="Segoe UI Black"/>
                <a:ea typeface="Segoe UI Black"/>
                <a:cs typeface="Segoe UI"/>
              </a:rPr>
              <a:t>*</a:t>
            </a:r>
            <a:r>
              <a:rPr lang="es-ES" i="1" dirty="0">
                <a:latin typeface="Segoe UI Black"/>
                <a:ea typeface="Segoe UI Black"/>
                <a:cs typeface="Segoe UI"/>
              </a:rPr>
              <a:t>denota un cambio principal</a:t>
            </a:r>
            <a:endParaRPr lang="en-US" dirty="0"/>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6</a:t>
            </a:fld>
            <a:endParaRPr lang="en-US"/>
          </a:p>
        </p:txBody>
      </p:sp>
    </p:spTree>
    <p:extLst>
      <p:ext uri="{BB962C8B-B14F-4D97-AF65-F5344CB8AC3E}">
        <p14:creationId xmlns:p14="http://schemas.microsoft.com/office/powerpoint/2010/main" val="358832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7104EA-6B8B-DFE7-839C-16AAF49B74C4}"/>
              </a:ext>
            </a:extLst>
          </p:cNvPr>
          <p:cNvSpPr>
            <a:spLocks noGrp="1"/>
          </p:cNvSpPr>
          <p:nvPr>
            <p:ph type="sldNum" sz="quarter" idx="12"/>
          </p:nvPr>
        </p:nvSpPr>
        <p:spPr/>
        <p:txBody>
          <a:bodyPr/>
          <a:lstStyle/>
          <a:p>
            <a:fld id="{7443972A-68F0-4EEE-8D44-8247859870C0}" type="slidenum">
              <a:rPr lang="en-US" smtClean="0"/>
              <a:pPr/>
              <a:t>60</a:t>
            </a:fld>
            <a:endParaRPr lang="en-US"/>
          </a:p>
        </p:txBody>
      </p:sp>
      <p:pic>
        <p:nvPicPr>
          <p:cNvPr id="9" name="Picture 8" descr="A map of a city&#10;&#10;Description automatically generated">
            <a:extLst>
              <a:ext uri="{FF2B5EF4-FFF2-40B4-BE49-F238E27FC236}">
                <a16:creationId xmlns:a16="http://schemas.microsoft.com/office/drawing/2014/main" id="{FCA072FE-7F73-CDEE-66A4-013E3156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10" name="TextBox 9">
            <a:extLst>
              <a:ext uri="{FF2B5EF4-FFF2-40B4-BE49-F238E27FC236}">
                <a16:creationId xmlns:a16="http://schemas.microsoft.com/office/drawing/2014/main" id="{2B231095-2B31-FB3E-00BD-9A023DE864C3}"/>
              </a:ext>
            </a:extLst>
          </p:cNvPr>
          <p:cNvSpPr txBox="1"/>
          <p:nvPr/>
        </p:nvSpPr>
        <p:spPr>
          <a:xfrm>
            <a:off x="8458674" y="242605"/>
            <a:ext cx="2743200" cy="200054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850</a:t>
            </a:r>
          </a:p>
          <a:p>
            <a:pPr marL="285750" indent="-285750">
              <a:buFont typeface="Arial"/>
              <a:buChar char="•"/>
            </a:pPr>
            <a:r>
              <a:rPr lang="en-US" sz="1600" dirty="0" err="1">
                <a:cs typeface="Segoe UI"/>
              </a:rPr>
              <a:t>Desviado</a:t>
            </a:r>
            <a:r>
              <a:rPr lang="en-US" sz="1600" dirty="0">
                <a:cs typeface="Segoe UI"/>
              </a:rPr>
              <a:t> para server Valley Grove (</a:t>
            </a:r>
            <a:r>
              <a:rPr lang="en-US" sz="1600" dirty="0" err="1">
                <a:cs typeface="Segoe UI"/>
              </a:rPr>
              <a:t>servicio</a:t>
            </a:r>
            <a:r>
              <a:rPr lang="en-US" sz="1600" dirty="0">
                <a:cs typeface="Segoe UI"/>
              </a:rPr>
              <a:t> hasta </a:t>
            </a:r>
            <a:r>
              <a:rPr lang="en-US" sz="1600" dirty="0" err="1">
                <a:cs typeface="Segoe UI"/>
              </a:rPr>
              <a:t>el</a:t>
            </a:r>
            <a:r>
              <a:rPr lang="en-US" sz="1600" dirty="0">
                <a:cs typeface="Segoe UI"/>
              </a:rPr>
              <a:t> </a:t>
            </a:r>
            <a:r>
              <a:rPr lang="en-US" sz="1600" dirty="0" err="1">
                <a:cs typeface="Segoe UI"/>
              </a:rPr>
              <a:t>centro</a:t>
            </a:r>
            <a:r>
              <a:rPr lang="en-US" sz="1600" dirty="0">
                <a:cs typeface="Segoe UI"/>
              </a:rPr>
              <a:t> de Pleasant Grove </a:t>
            </a:r>
            <a:r>
              <a:rPr lang="en-US" sz="1600" dirty="0" err="1">
                <a:cs typeface="Segoe UI"/>
              </a:rPr>
              <a:t>reemplazado</a:t>
            </a:r>
            <a:r>
              <a:rPr lang="en-US" sz="1600" dirty="0">
                <a:cs typeface="Segoe UI"/>
              </a:rPr>
              <a:t> </a:t>
            </a:r>
            <a:r>
              <a:rPr lang="en-US" sz="1600" dirty="0" err="1">
                <a:cs typeface="Segoe UI"/>
              </a:rPr>
              <a:t>por</a:t>
            </a:r>
            <a:r>
              <a:rPr lang="en-US" sz="1600" dirty="0">
                <a:cs typeface="Segoe UI"/>
              </a:rPr>
              <a:t> la </a:t>
            </a:r>
            <a:r>
              <a:rPr lang="en-US" sz="1600" dirty="0" err="1">
                <a:cs typeface="Segoe UI"/>
              </a:rPr>
              <a:t>ruta</a:t>
            </a:r>
            <a:r>
              <a:rPr lang="en-US" sz="1600" dirty="0">
                <a:cs typeface="Segoe UI"/>
              </a:rPr>
              <a:t> 862)</a:t>
            </a:r>
          </a:p>
        </p:txBody>
      </p:sp>
      <p:sp>
        <p:nvSpPr>
          <p:cNvPr id="11" name="TextBox 10">
            <a:extLst>
              <a:ext uri="{FF2B5EF4-FFF2-40B4-BE49-F238E27FC236}">
                <a16:creationId xmlns:a16="http://schemas.microsoft.com/office/drawing/2014/main" id="{C072BED6-665C-F978-7CD3-9C6DD1970455}"/>
              </a:ext>
            </a:extLst>
          </p:cNvPr>
          <p:cNvSpPr txBox="1"/>
          <p:nvPr/>
        </p:nvSpPr>
        <p:spPr>
          <a:xfrm>
            <a:off x="1719500" y="193161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12" name="TextBox 11">
            <a:extLst>
              <a:ext uri="{FF2B5EF4-FFF2-40B4-BE49-F238E27FC236}">
                <a16:creationId xmlns:a16="http://schemas.microsoft.com/office/drawing/2014/main" id="{4384FD55-AAD4-6B78-21E8-D7915C2F4F72}"/>
              </a:ext>
            </a:extLst>
          </p:cNvPr>
          <p:cNvSpPr txBox="1"/>
          <p:nvPr/>
        </p:nvSpPr>
        <p:spPr>
          <a:xfrm rot="1469691">
            <a:off x="476614" y="108374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
        <p:nvSpPr>
          <p:cNvPr id="13" name="TextBox 12">
            <a:extLst>
              <a:ext uri="{FF2B5EF4-FFF2-40B4-BE49-F238E27FC236}">
                <a16:creationId xmlns:a16="http://schemas.microsoft.com/office/drawing/2014/main" id="{2B4B4016-31E4-987F-28CD-E745BF5CE365}"/>
              </a:ext>
            </a:extLst>
          </p:cNvPr>
          <p:cNvSpPr txBox="1"/>
          <p:nvPr/>
        </p:nvSpPr>
        <p:spPr>
          <a:xfrm rot="1166135">
            <a:off x="6541872" y="332766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Center St</a:t>
            </a:r>
          </a:p>
        </p:txBody>
      </p:sp>
      <p:sp>
        <p:nvSpPr>
          <p:cNvPr id="14" name="TextBox 13">
            <a:extLst>
              <a:ext uri="{FF2B5EF4-FFF2-40B4-BE49-F238E27FC236}">
                <a16:creationId xmlns:a16="http://schemas.microsoft.com/office/drawing/2014/main" id="{8A6C9258-02F7-E0A6-F55F-6DEED8A25942}"/>
              </a:ext>
            </a:extLst>
          </p:cNvPr>
          <p:cNvSpPr txBox="1"/>
          <p:nvPr/>
        </p:nvSpPr>
        <p:spPr>
          <a:xfrm rot="16200000">
            <a:off x="6632324" y="354107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15" name="TextBox 14">
            <a:extLst>
              <a:ext uri="{FF2B5EF4-FFF2-40B4-BE49-F238E27FC236}">
                <a16:creationId xmlns:a16="http://schemas.microsoft.com/office/drawing/2014/main" id="{CE6662B2-FDC4-B9A4-EA5E-604701B86F7A}"/>
              </a:ext>
            </a:extLst>
          </p:cNvPr>
          <p:cNvSpPr txBox="1"/>
          <p:nvPr/>
        </p:nvSpPr>
        <p:spPr>
          <a:xfrm rot="16200000">
            <a:off x="4183489" y="285613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2000 W</a:t>
            </a:r>
          </a:p>
        </p:txBody>
      </p:sp>
      <p:sp>
        <p:nvSpPr>
          <p:cNvPr id="16" name="TextBox 15">
            <a:extLst>
              <a:ext uri="{FF2B5EF4-FFF2-40B4-BE49-F238E27FC236}">
                <a16:creationId xmlns:a16="http://schemas.microsoft.com/office/drawing/2014/main" id="{F366E5DA-D894-99F9-E017-6C612B0F524A}"/>
              </a:ext>
            </a:extLst>
          </p:cNvPr>
          <p:cNvSpPr txBox="1"/>
          <p:nvPr/>
        </p:nvSpPr>
        <p:spPr>
          <a:xfrm rot="1166135">
            <a:off x="3504757" y="254092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Tree>
    <p:extLst>
      <p:ext uri="{BB962C8B-B14F-4D97-AF65-F5344CB8AC3E}">
        <p14:creationId xmlns:p14="http://schemas.microsoft.com/office/powerpoint/2010/main" val="2358540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8C4664-624F-14E3-D182-5442CB74D567}"/>
              </a:ext>
            </a:extLst>
          </p:cNvPr>
          <p:cNvSpPr>
            <a:spLocks noGrp="1"/>
          </p:cNvSpPr>
          <p:nvPr>
            <p:ph type="sldNum" sz="quarter" idx="12"/>
          </p:nvPr>
        </p:nvSpPr>
        <p:spPr/>
        <p:txBody>
          <a:bodyPr/>
          <a:lstStyle/>
          <a:p>
            <a:fld id="{7443972A-68F0-4EEE-8D44-8247859870C0}" type="slidenum">
              <a:rPr lang="en-US" smtClean="0"/>
              <a:pPr/>
              <a:t>61</a:t>
            </a:fld>
            <a:endParaRPr lang="en-US"/>
          </a:p>
        </p:txBody>
      </p:sp>
      <p:pic>
        <p:nvPicPr>
          <p:cNvPr id="7" name="Picture 6" descr="A map of a city&#10;&#10;Description automatically generated">
            <a:extLst>
              <a:ext uri="{FF2B5EF4-FFF2-40B4-BE49-F238E27FC236}">
                <a16:creationId xmlns:a16="http://schemas.microsoft.com/office/drawing/2014/main" id="{847B1F11-9FF2-80FC-F6A2-E9216D9B2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6D3E173F-0E5B-0F9D-65EC-D960C8D95690}"/>
              </a:ext>
            </a:extLst>
          </p:cNvPr>
          <p:cNvSpPr txBox="1"/>
          <p:nvPr/>
        </p:nvSpPr>
        <p:spPr>
          <a:xfrm>
            <a:off x="7323908" y="1702454"/>
            <a:ext cx="1381180"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American Fork</a:t>
            </a:r>
            <a:endParaRPr lang="en-US" dirty="0"/>
          </a:p>
        </p:txBody>
      </p:sp>
      <p:sp>
        <p:nvSpPr>
          <p:cNvPr id="9" name="TextBox 8">
            <a:extLst>
              <a:ext uri="{FF2B5EF4-FFF2-40B4-BE49-F238E27FC236}">
                <a16:creationId xmlns:a16="http://schemas.microsoft.com/office/drawing/2014/main" id="{5ABFBACC-3190-85F2-B0B8-6B4F429A14D3}"/>
              </a:ext>
            </a:extLst>
          </p:cNvPr>
          <p:cNvSpPr txBox="1"/>
          <p:nvPr/>
        </p:nvSpPr>
        <p:spPr>
          <a:xfrm>
            <a:off x="1992560" y="4542606"/>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860</a:t>
            </a:r>
          </a:p>
          <a:p>
            <a:pPr marL="285750" indent="-285750">
              <a:buFont typeface="Arial"/>
              <a:buChar char="•"/>
            </a:pPr>
            <a:r>
              <a:rPr lang="en-US" sz="1600" dirty="0" err="1">
                <a:cs typeface="Segoe UI"/>
              </a:rPr>
              <a:t>Servicio</a:t>
            </a:r>
            <a:r>
              <a:rPr lang="en-US" sz="1600" dirty="0">
                <a:cs typeface="Segoe UI"/>
              </a:rPr>
              <a:t> nuevo (</a:t>
            </a:r>
            <a:r>
              <a:rPr lang="en-US" sz="1600" dirty="0" err="1">
                <a:cs typeface="Segoe UI"/>
              </a:rPr>
              <a:t>reemplaza</a:t>
            </a:r>
            <a:r>
              <a:rPr lang="en-US" sz="1600" dirty="0">
                <a:cs typeface="Segoe UI"/>
              </a:rPr>
              <a:t> la </a:t>
            </a:r>
            <a:r>
              <a:rPr lang="en-US" sz="1600" dirty="0" err="1">
                <a:cs typeface="Segoe UI"/>
              </a:rPr>
              <a:t>ruta</a:t>
            </a:r>
            <a:r>
              <a:rPr lang="en-US" sz="1600" dirty="0">
                <a:cs typeface="Segoe UI"/>
              </a:rPr>
              <a:t> 806)</a:t>
            </a:r>
          </a:p>
          <a:p>
            <a:pPr marL="285750" indent="-285750">
              <a:buFont typeface="Arial"/>
              <a:buChar char="•"/>
            </a:pPr>
            <a:r>
              <a:rPr lang="en-US" sz="1600" dirty="0" err="1">
                <a:cs typeface="Segoe UI"/>
              </a:rPr>
              <a:t>Servicio</a:t>
            </a:r>
            <a:r>
              <a:rPr lang="en-US" sz="1600" dirty="0">
                <a:cs typeface="Segoe UI"/>
              </a:rPr>
              <a:t> </a:t>
            </a:r>
            <a:r>
              <a:rPr lang="en-US" sz="1600" dirty="0" err="1">
                <a:cs typeface="Segoe UI"/>
              </a:rPr>
              <a:t>cada</a:t>
            </a:r>
            <a:r>
              <a:rPr lang="en-US" sz="1600" dirty="0">
                <a:cs typeface="Segoe UI"/>
              </a:rPr>
              <a:t> 30 </a:t>
            </a:r>
            <a:r>
              <a:rPr lang="en-US" sz="1600" dirty="0" err="1">
                <a:cs typeface="Segoe UI"/>
              </a:rPr>
              <a:t>minutos</a:t>
            </a:r>
            <a:r>
              <a:rPr lang="en-US" sz="1600" dirty="0">
                <a:cs typeface="Segoe UI"/>
              </a:rPr>
              <a:t> de lunes a </a:t>
            </a:r>
            <a:r>
              <a:rPr lang="en-US" sz="1600" dirty="0" err="1">
                <a:cs typeface="Segoe UI"/>
              </a:rPr>
              <a:t>viernes</a:t>
            </a:r>
            <a:r>
              <a:rPr lang="en-US" sz="1600" dirty="0">
                <a:cs typeface="Segoe UI"/>
              </a:rPr>
              <a:t>, </a:t>
            </a:r>
            <a:r>
              <a:rPr lang="en-US" sz="1600" dirty="0" err="1">
                <a:cs typeface="Segoe UI"/>
              </a:rPr>
              <a:t>cada</a:t>
            </a:r>
            <a:r>
              <a:rPr lang="en-US" sz="1600" dirty="0">
                <a:cs typeface="Segoe UI"/>
              </a:rPr>
              <a:t> 60 </a:t>
            </a:r>
            <a:r>
              <a:rPr lang="en-US" sz="1600" dirty="0" err="1">
                <a:cs typeface="Segoe UI"/>
              </a:rPr>
              <a:t>minutos</a:t>
            </a:r>
            <a:r>
              <a:rPr lang="en-US" sz="1600" dirty="0">
                <a:cs typeface="Segoe UI"/>
              </a:rPr>
              <a:t> </a:t>
            </a:r>
            <a:r>
              <a:rPr lang="en-US" sz="1600" dirty="0" err="1">
                <a:cs typeface="Segoe UI"/>
              </a:rPr>
              <a:t>los</a:t>
            </a:r>
            <a:r>
              <a:rPr lang="en-US" sz="1600" dirty="0">
                <a:cs typeface="Segoe UI"/>
              </a:rPr>
              <a:t> </a:t>
            </a:r>
            <a:r>
              <a:rPr lang="en-US" sz="1600" dirty="0" err="1">
                <a:cs typeface="Segoe UI"/>
              </a:rPr>
              <a:t>sábados</a:t>
            </a:r>
            <a:endParaRPr lang="en-US" sz="1600" dirty="0">
              <a:cs typeface="Segoe UI"/>
            </a:endParaRPr>
          </a:p>
        </p:txBody>
      </p:sp>
      <p:sp>
        <p:nvSpPr>
          <p:cNvPr id="10" name="TextBox 9">
            <a:extLst>
              <a:ext uri="{FF2B5EF4-FFF2-40B4-BE49-F238E27FC236}">
                <a16:creationId xmlns:a16="http://schemas.microsoft.com/office/drawing/2014/main" id="{CED352E1-4AC5-C16C-30D7-27D9CD272044}"/>
              </a:ext>
            </a:extLst>
          </p:cNvPr>
          <p:cNvSpPr txBox="1"/>
          <p:nvPr/>
        </p:nvSpPr>
        <p:spPr>
          <a:xfrm>
            <a:off x="2437957" y="257387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Pony Express Pkwy</a:t>
            </a:r>
          </a:p>
        </p:txBody>
      </p:sp>
      <p:sp>
        <p:nvSpPr>
          <p:cNvPr id="11" name="TextBox 10">
            <a:extLst>
              <a:ext uri="{FF2B5EF4-FFF2-40B4-BE49-F238E27FC236}">
                <a16:creationId xmlns:a16="http://schemas.microsoft.com/office/drawing/2014/main" id="{D21019F2-19A4-C529-7552-5F253BF8503E}"/>
              </a:ext>
            </a:extLst>
          </p:cNvPr>
          <p:cNvSpPr txBox="1"/>
          <p:nvPr/>
        </p:nvSpPr>
        <p:spPr>
          <a:xfrm>
            <a:off x="5616585" y="210256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Pioneer Crossing</a:t>
            </a:r>
          </a:p>
        </p:txBody>
      </p:sp>
      <p:sp>
        <p:nvSpPr>
          <p:cNvPr id="12" name="TextBox 11">
            <a:extLst>
              <a:ext uri="{FF2B5EF4-FFF2-40B4-BE49-F238E27FC236}">
                <a16:creationId xmlns:a16="http://schemas.microsoft.com/office/drawing/2014/main" id="{5DB6ACF4-FE25-16DC-199F-C82998C3CC7C}"/>
              </a:ext>
            </a:extLst>
          </p:cNvPr>
          <p:cNvSpPr txBox="1"/>
          <p:nvPr/>
        </p:nvSpPr>
        <p:spPr>
          <a:xfrm rot="16200000">
            <a:off x="5758099" y="254887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8000 W</a:t>
            </a:r>
          </a:p>
        </p:txBody>
      </p:sp>
      <p:sp>
        <p:nvSpPr>
          <p:cNvPr id="13" name="TextBox 12">
            <a:extLst>
              <a:ext uri="{FF2B5EF4-FFF2-40B4-BE49-F238E27FC236}">
                <a16:creationId xmlns:a16="http://schemas.microsoft.com/office/drawing/2014/main" id="{F18A9AC1-C1D9-D4B8-A1D8-5C5CFACC4FCA}"/>
              </a:ext>
            </a:extLst>
          </p:cNvPr>
          <p:cNvSpPr txBox="1"/>
          <p:nvPr/>
        </p:nvSpPr>
        <p:spPr>
          <a:xfrm rot="16200000">
            <a:off x="6170891" y="199707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850 E</a:t>
            </a:r>
          </a:p>
        </p:txBody>
      </p:sp>
      <p:sp>
        <p:nvSpPr>
          <p:cNvPr id="14" name="TextBox 13">
            <a:extLst>
              <a:ext uri="{FF2B5EF4-FFF2-40B4-BE49-F238E27FC236}">
                <a16:creationId xmlns:a16="http://schemas.microsoft.com/office/drawing/2014/main" id="{70890C88-8642-2C3C-0BF2-CA1708F1A500}"/>
              </a:ext>
            </a:extLst>
          </p:cNvPr>
          <p:cNvSpPr txBox="1"/>
          <p:nvPr/>
        </p:nvSpPr>
        <p:spPr>
          <a:xfrm>
            <a:off x="6855822" y="232556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Tree>
    <p:extLst>
      <p:ext uri="{BB962C8B-B14F-4D97-AF65-F5344CB8AC3E}">
        <p14:creationId xmlns:p14="http://schemas.microsoft.com/office/powerpoint/2010/main" val="2569502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7EE941-E56A-FA18-E00E-30254E94B809}"/>
              </a:ext>
            </a:extLst>
          </p:cNvPr>
          <p:cNvSpPr>
            <a:spLocks noGrp="1"/>
          </p:cNvSpPr>
          <p:nvPr>
            <p:ph type="sldNum" sz="quarter" idx="12"/>
          </p:nvPr>
        </p:nvSpPr>
        <p:spPr/>
        <p:txBody>
          <a:bodyPr/>
          <a:lstStyle/>
          <a:p>
            <a:fld id="{7443972A-68F0-4EEE-8D44-8247859870C0}" type="slidenum">
              <a:rPr lang="en-US" smtClean="0"/>
              <a:pPr/>
              <a:t>62</a:t>
            </a:fld>
            <a:endParaRPr lang="en-US"/>
          </a:p>
        </p:txBody>
      </p:sp>
      <p:pic>
        <p:nvPicPr>
          <p:cNvPr id="7" name="Picture 6" descr="A map of a city&#10;&#10;Description automatically generated">
            <a:extLst>
              <a:ext uri="{FF2B5EF4-FFF2-40B4-BE49-F238E27FC236}">
                <a16:creationId xmlns:a16="http://schemas.microsoft.com/office/drawing/2014/main" id="{4A353463-B477-E6E2-549D-C05F30587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9E561A9F-996C-E2E6-B24F-2062BDEFCF1A}"/>
              </a:ext>
            </a:extLst>
          </p:cNvPr>
          <p:cNvSpPr txBox="1"/>
          <p:nvPr/>
        </p:nvSpPr>
        <p:spPr>
          <a:xfrm>
            <a:off x="8872331" y="546686"/>
            <a:ext cx="2743200"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dirty="0">
                <a:cs typeface="Segoe UI"/>
              </a:rPr>
              <a:t>Ruta 862</a:t>
            </a:r>
          </a:p>
          <a:p>
            <a:pPr marL="285750" indent="-285750">
              <a:buFont typeface="Arial"/>
              <a:buChar char="•"/>
            </a:pPr>
            <a:r>
              <a:rPr lang="en-US" sz="1600" dirty="0" err="1">
                <a:cs typeface="Segoe UI"/>
              </a:rPr>
              <a:t>Desviada</a:t>
            </a:r>
            <a:r>
              <a:rPr lang="en-US" sz="1600" dirty="0">
                <a:cs typeface="Segoe UI"/>
              </a:rPr>
              <a:t> para </a:t>
            </a:r>
            <a:r>
              <a:rPr lang="en-US" sz="1600" dirty="0" err="1">
                <a:cs typeface="Segoe UI"/>
              </a:rPr>
              <a:t>servir</a:t>
            </a:r>
            <a:r>
              <a:rPr lang="en-US" sz="1600" dirty="0">
                <a:cs typeface="Segoe UI"/>
              </a:rPr>
              <a:t> </a:t>
            </a:r>
            <a:r>
              <a:rPr lang="en-US" sz="1600" dirty="0" err="1">
                <a:cs typeface="Segoe UI"/>
              </a:rPr>
              <a:t>el</a:t>
            </a:r>
            <a:r>
              <a:rPr lang="en-US" sz="1600" dirty="0">
                <a:cs typeface="Segoe UI"/>
              </a:rPr>
              <a:t> </a:t>
            </a:r>
            <a:r>
              <a:rPr lang="en-US" sz="1600" dirty="0" err="1">
                <a:cs typeface="Segoe UI"/>
              </a:rPr>
              <a:t>centro</a:t>
            </a:r>
            <a:r>
              <a:rPr lang="en-US" sz="1600" dirty="0">
                <a:cs typeface="Segoe UI"/>
              </a:rPr>
              <a:t> de Pleasant Grove y la </a:t>
            </a:r>
            <a:r>
              <a:rPr lang="en-US" sz="1600" dirty="0" err="1">
                <a:cs typeface="Segoe UI"/>
              </a:rPr>
              <a:t>estación</a:t>
            </a:r>
            <a:r>
              <a:rPr lang="en-US" sz="1600" dirty="0">
                <a:cs typeface="Segoe UI"/>
              </a:rPr>
              <a:t> American Fork (</a:t>
            </a:r>
            <a:r>
              <a:rPr lang="en-US" sz="1600" dirty="0" err="1">
                <a:cs typeface="Segoe UI"/>
              </a:rPr>
              <a:t>reemplaza</a:t>
            </a:r>
            <a:r>
              <a:rPr lang="en-US" sz="1600" dirty="0">
                <a:cs typeface="Segoe UI"/>
              </a:rPr>
              <a:t> </a:t>
            </a:r>
            <a:r>
              <a:rPr lang="en-US" sz="1600" dirty="0" err="1">
                <a:cs typeface="Segoe UI"/>
              </a:rPr>
              <a:t>en</a:t>
            </a:r>
            <a:r>
              <a:rPr lang="en-US" sz="1600" dirty="0">
                <a:cs typeface="Segoe UI"/>
              </a:rPr>
              <a:t> </a:t>
            </a:r>
            <a:r>
              <a:rPr lang="en-US" sz="1600" dirty="0" err="1">
                <a:cs typeface="Segoe UI"/>
              </a:rPr>
              <a:t>parte</a:t>
            </a:r>
            <a:r>
              <a:rPr lang="en-US" sz="1600" dirty="0">
                <a:cs typeface="Segoe UI"/>
              </a:rPr>
              <a:t> la </a:t>
            </a:r>
            <a:r>
              <a:rPr lang="en-US" sz="1600" dirty="0" err="1">
                <a:cs typeface="Segoe UI"/>
              </a:rPr>
              <a:t>ruta</a:t>
            </a:r>
            <a:r>
              <a:rPr lang="en-US" sz="1600" dirty="0">
                <a:cs typeface="Segoe UI"/>
              </a:rPr>
              <a:t> 850)</a:t>
            </a:r>
          </a:p>
          <a:p>
            <a:pPr marL="285750" indent="-285750">
              <a:buFont typeface="Arial"/>
              <a:buChar char="•"/>
            </a:pPr>
            <a:r>
              <a:rPr lang="en-US" sz="1600" dirty="0" err="1">
                <a:cs typeface="Segoe UI"/>
              </a:rPr>
              <a:t>Reemplazada</a:t>
            </a:r>
            <a:r>
              <a:rPr lang="en-US" sz="1600" dirty="0">
                <a:cs typeface="Segoe UI"/>
              </a:rPr>
              <a:t> </a:t>
            </a:r>
            <a:r>
              <a:rPr lang="en-US" sz="1600" dirty="0" err="1">
                <a:cs typeface="Segoe UI"/>
              </a:rPr>
              <a:t>en</a:t>
            </a:r>
            <a:r>
              <a:rPr lang="en-US" sz="1600" dirty="0">
                <a:cs typeface="Segoe UI"/>
              </a:rPr>
              <a:t> </a:t>
            </a:r>
            <a:r>
              <a:rPr lang="en-US" sz="1600" dirty="0" err="1">
                <a:cs typeface="Segoe UI"/>
              </a:rPr>
              <a:t>parte</a:t>
            </a:r>
            <a:r>
              <a:rPr lang="en-US" sz="1600" dirty="0">
                <a:cs typeface="Segoe UI"/>
              </a:rPr>
              <a:t> </a:t>
            </a:r>
            <a:r>
              <a:rPr lang="en-US" sz="1600" dirty="0" err="1">
                <a:cs typeface="Segoe UI"/>
              </a:rPr>
              <a:t>por</a:t>
            </a:r>
            <a:r>
              <a:rPr lang="en-US" sz="1600" dirty="0">
                <a:cs typeface="Segoe UI"/>
              </a:rPr>
              <a:t> la </a:t>
            </a:r>
            <a:r>
              <a:rPr lang="en-US" sz="1600" dirty="0" err="1">
                <a:cs typeface="Segoe UI"/>
              </a:rPr>
              <a:t>nueva</a:t>
            </a:r>
            <a:r>
              <a:rPr lang="en-US" sz="1600" dirty="0">
                <a:cs typeface="Segoe UI"/>
              </a:rPr>
              <a:t> </a:t>
            </a:r>
            <a:r>
              <a:rPr lang="en-US" sz="1600" dirty="0" err="1">
                <a:cs typeface="Segoe UI"/>
              </a:rPr>
              <a:t>ruta</a:t>
            </a:r>
            <a:r>
              <a:rPr lang="en-US" sz="1600" dirty="0">
                <a:cs typeface="Segoe UI"/>
              </a:rPr>
              <a:t> 846</a:t>
            </a:r>
          </a:p>
        </p:txBody>
      </p:sp>
      <p:sp>
        <p:nvSpPr>
          <p:cNvPr id="9" name="TextBox 8">
            <a:extLst>
              <a:ext uri="{FF2B5EF4-FFF2-40B4-BE49-F238E27FC236}">
                <a16:creationId xmlns:a16="http://schemas.microsoft.com/office/drawing/2014/main" id="{31711A5D-6B86-CD27-E8C9-31B818E0E24C}"/>
              </a:ext>
            </a:extLst>
          </p:cNvPr>
          <p:cNvSpPr txBox="1"/>
          <p:nvPr/>
        </p:nvSpPr>
        <p:spPr>
          <a:xfrm>
            <a:off x="2623015" y="50314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
        <p:nvSpPr>
          <p:cNvPr id="10" name="TextBox 9">
            <a:extLst>
              <a:ext uri="{FF2B5EF4-FFF2-40B4-BE49-F238E27FC236}">
                <a16:creationId xmlns:a16="http://schemas.microsoft.com/office/drawing/2014/main" id="{023CDA14-2508-5106-9A6C-3F4552E61709}"/>
              </a:ext>
            </a:extLst>
          </p:cNvPr>
          <p:cNvSpPr txBox="1"/>
          <p:nvPr/>
        </p:nvSpPr>
        <p:spPr>
          <a:xfrm rot="1102244">
            <a:off x="4310299" y="43782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
        <p:nvSpPr>
          <p:cNvPr id="11" name="TextBox 10">
            <a:extLst>
              <a:ext uri="{FF2B5EF4-FFF2-40B4-BE49-F238E27FC236}">
                <a16:creationId xmlns:a16="http://schemas.microsoft.com/office/drawing/2014/main" id="{4124DA7D-9BE9-BE2B-9E49-5BC7193487EE}"/>
              </a:ext>
            </a:extLst>
          </p:cNvPr>
          <p:cNvSpPr txBox="1"/>
          <p:nvPr/>
        </p:nvSpPr>
        <p:spPr>
          <a:xfrm rot="5400000">
            <a:off x="4743675" y="105744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1650 W</a:t>
            </a:r>
          </a:p>
        </p:txBody>
      </p:sp>
      <p:sp>
        <p:nvSpPr>
          <p:cNvPr id="12" name="TextBox 11">
            <a:extLst>
              <a:ext uri="{FF2B5EF4-FFF2-40B4-BE49-F238E27FC236}">
                <a16:creationId xmlns:a16="http://schemas.microsoft.com/office/drawing/2014/main" id="{98B5585A-7E18-ECF4-17EC-D18531733674}"/>
              </a:ext>
            </a:extLst>
          </p:cNvPr>
          <p:cNvSpPr txBox="1"/>
          <p:nvPr/>
        </p:nvSpPr>
        <p:spPr>
          <a:xfrm>
            <a:off x="5004935" y="110098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100 S</a:t>
            </a:r>
          </a:p>
        </p:txBody>
      </p:sp>
      <p:sp>
        <p:nvSpPr>
          <p:cNvPr id="14" name="TextBox 13">
            <a:extLst>
              <a:ext uri="{FF2B5EF4-FFF2-40B4-BE49-F238E27FC236}">
                <a16:creationId xmlns:a16="http://schemas.microsoft.com/office/drawing/2014/main" id="{5A6B8BE0-D238-AEF7-37C2-8C58F5E5C680}"/>
              </a:ext>
            </a:extLst>
          </p:cNvPr>
          <p:cNvSpPr txBox="1"/>
          <p:nvPr/>
        </p:nvSpPr>
        <p:spPr>
          <a:xfrm rot="18826112">
            <a:off x="4798314" y="1407873"/>
            <a:ext cx="13740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Pleasant Grove Blvd</a:t>
            </a:r>
          </a:p>
        </p:txBody>
      </p:sp>
      <p:sp>
        <p:nvSpPr>
          <p:cNvPr id="15" name="TextBox 14">
            <a:extLst>
              <a:ext uri="{FF2B5EF4-FFF2-40B4-BE49-F238E27FC236}">
                <a16:creationId xmlns:a16="http://schemas.microsoft.com/office/drawing/2014/main" id="{9FE8190F-9D74-0B44-268F-249FD88581B9}"/>
              </a:ext>
            </a:extLst>
          </p:cNvPr>
          <p:cNvSpPr txBox="1"/>
          <p:nvPr/>
        </p:nvSpPr>
        <p:spPr>
          <a:xfrm rot="1367285">
            <a:off x="5490551" y="808220"/>
            <a:ext cx="13740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“Center St</a:t>
            </a:r>
          </a:p>
        </p:txBody>
      </p:sp>
      <p:sp>
        <p:nvSpPr>
          <p:cNvPr id="16" name="TextBox 15">
            <a:extLst>
              <a:ext uri="{FF2B5EF4-FFF2-40B4-BE49-F238E27FC236}">
                <a16:creationId xmlns:a16="http://schemas.microsoft.com/office/drawing/2014/main" id="{DAE87AF2-95BE-6F90-C1A8-60D3BB35647D}"/>
              </a:ext>
            </a:extLst>
          </p:cNvPr>
          <p:cNvSpPr txBox="1"/>
          <p:nvPr/>
        </p:nvSpPr>
        <p:spPr>
          <a:xfrm rot="5400000">
            <a:off x="5776456" y="97787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17" name="TextBox 16">
            <a:extLst>
              <a:ext uri="{FF2B5EF4-FFF2-40B4-BE49-F238E27FC236}">
                <a16:creationId xmlns:a16="http://schemas.microsoft.com/office/drawing/2014/main" id="{4E51C852-BCEA-AB5A-AACB-63F619276013}"/>
              </a:ext>
            </a:extLst>
          </p:cNvPr>
          <p:cNvSpPr txBox="1"/>
          <p:nvPr/>
        </p:nvSpPr>
        <p:spPr>
          <a:xfrm rot="2885518">
            <a:off x="6278948" y="164434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
        <p:nvSpPr>
          <p:cNvPr id="18" name="TextBox 17">
            <a:extLst>
              <a:ext uri="{FF2B5EF4-FFF2-40B4-BE49-F238E27FC236}">
                <a16:creationId xmlns:a16="http://schemas.microsoft.com/office/drawing/2014/main" id="{F34D5BE7-5169-C1F7-875D-CACB7235838D}"/>
              </a:ext>
            </a:extLst>
          </p:cNvPr>
          <p:cNvSpPr txBox="1"/>
          <p:nvPr/>
        </p:nvSpPr>
        <p:spPr>
          <a:xfrm>
            <a:off x="6784435" y="266940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1600 N</a:t>
            </a:r>
          </a:p>
        </p:txBody>
      </p:sp>
      <p:sp>
        <p:nvSpPr>
          <p:cNvPr id="19" name="TextBox 18">
            <a:extLst>
              <a:ext uri="{FF2B5EF4-FFF2-40B4-BE49-F238E27FC236}">
                <a16:creationId xmlns:a16="http://schemas.microsoft.com/office/drawing/2014/main" id="{05F15E9A-5B8A-2020-E7CC-44BD3A10DD83}"/>
              </a:ext>
            </a:extLst>
          </p:cNvPr>
          <p:cNvSpPr txBox="1"/>
          <p:nvPr/>
        </p:nvSpPr>
        <p:spPr>
          <a:xfrm rot="5400000">
            <a:off x="6566721" y="384167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W</a:t>
            </a:r>
          </a:p>
        </p:txBody>
      </p:sp>
      <p:sp>
        <p:nvSpPr>
          <p:cNvPr id="20" name="TextBox 19">
            <a:extLst>
              <a:ext uri="{FF2B5EF4-FFF2-40B4-BE49-F238E27FC236}">
                <a16:creationId xmlns:a16="http://schemas.microsoft.com/office/drawing/2014/main" id="{E882F19D-1B44-4C02-2F78-4F687B173A9F}"/>
              </a:ext>
            </a:extLst>
          </p:cNvPr>
          <p:cNvSpPr txBox="1"/>
          <p:nvPr/>
        </p:nvSpPr>
        <p:spPr>
          <a:xfrm>
            <a:off x="7065381" y="573917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College Dr</a:t>
            </a:r>
          </a:p>
        </p:txBody>
      </p:sp>
      <p:sp>
        <p:nvSpPr>
          <p:cNvPr id="21" name="TextBox 20">
            <a:extLst>
              <a:ext uri="{FF2B5EF4-FFF2-40B4-BE49-F238E27FC236}">
                <a16:creationId xmlns:a16="http://schemas.microsoft.com/office/drawing/2014/main" id="{48AE9264-7642-3451-3EBC-E41540542041}"/>
              </a:ext>
            </a:extLst>
          </p:cNvPr>
          <p:cNvSpPr txBox="1"/>
          <p:nvPr/>
        </p:nvSpPr>
        <p:spPr>
          <a:xfrm>
            <a:off x="7805609" y="618820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S</a:t>
            </a:r>
          </a:p>
        </p:txBody>
      </p:sp>
      <p:sp>
        <p:nvSpPr>
          <p:cNvPr id="22" name="TextBox 21">
            <a:extLst>
              <a:ext uri="{FF2B5EF4-FFF2-40B4-BE49-F238E27FC236}">
                <a16:creationId xmlns:a16="http://schemas.microsoft.com/office/drawing/2014/main" id="{71025960-7327-F3BB-4B14-9499753B4973}"/>
              </a:ext>
            </a:extLst>
          </p:cNvPr>
          <p:cNvSpPr txBox="1"/>
          <p:nvPr/>
        </p:nvSpPr>
        <p:spPr>
          <a:xfrm>
            <a:off x="6949692" y="633318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Pkwy</a:t>
            </a:r>
          </a:p>
        </p:txBody>
      </p:sp>
      <p:sp>
        <p:nvSpPr>
          <p:cNvPr id="23" name="TextBox 22">
            <a:extLst>
              <a:ext uri="{FF2B5EF4-FFF2-40B4-BE49-F238E27FC236}">
                <a16:creationId xmlns:a16="http://schemas.microsoft.com/office/drawing/2014/main" id="{1B5599E8-85E1-B682-B4DC-FD59036693AA}"/>
              </a:ext>
            </a:extLst>
          </p:cNvPr>
          <p:cNvSpPr txBox="1"/>
          <p:nvPr/>
        </p:nvSpPr>
        <p:spPr>
          <a:xfrm rot="3496934">
            <a:off x="6416577" y="650977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Geneva Rd</a:t>
            </a:r>
          </a:p>
        </p:txBody>
      </p:sp>
      <p:sp>
        <p:nvSpPr>
          <p:cNvPr id="24" name="TextBox 23">
            <a:extLst>
              <a:ext uri="{FF2B5EF4-FFF2-40B4-BE49-F238E27FC236}">
                <a16:creationId xmlns:a16="http://schemas.microsoft.com/office/drawing/2014/main" id="{CB621E63-5E3C-F55F-D286-8A55795ED74D}"/>
              </a:ext>
            </a:extLst>
          </p:cNvPr>
          <p:cNvSpPr txBox="1"/>
          <p:nvPr/>
        </p:nvSpPr>
        <p:spPr>
          <a:xfrm>
            <a:off x="6440573" y="592618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1000 S</a:t>
            </a:r>
          </a:p>
        </p:txBody>
      </p:sp>
      <p:sp>
        <p:nvSpPr>
          <p:cNvPr id="25" name="TextBox 24">
            <a:extLst>
              <a:ext uri="{FF2B5EF4-FFF2-40B4-BE49-F238E27FC236}">
                <a16:creationId xmlns:a16="http://schemas.microsoft.com/office/drawing/2014/main" id="{C7013A5B-AD9A-4C82-4EE5-D3511F81E374}"/>
              </a:ext>
            </a:extLst>
          </p:cNvPr>
          <p:cNvSpPr txBox="1"/>
          <p:nvPr/>
        </p:nvSpPr>
        <p:spPr>
          <a:xfrm>
            <a:off x="1216152" y="226143"/>
            <a:ext cx="1377124"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American Fork</a:t>
            </a:r>
            <a:endParaRPr lang="en-US" dirty="0"/>
          </a:p>
        </p:txBody>
      </p:sp>
      <p:sp>
        <p:nvSpPr>
          <p:cNvPr id="26" name="TextBox 25">
            <a:extLst>
              <a:ext uri="{FF2B5EF4-FFF2-40B4-BE49-F238E27FC236}">
                <a16:creationId xmlns:a16="http://schemas.microsoft.com/office/drawing/2014/main" id="{DF410DF0-666C-367B-1338-66982F922BB3}"/>
              </a:ext>
            </a:extLst>
          </p:cNvPr>
          <p:cNvSpPr txBox="1"/>
          <p:nvPr/>
        </p:nvSpPr>
        <p:spPr>
          <a:xfrm>
            <a:off x="5662786" y="5653342"/>
            <a:ext cx="1362207"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cs typeface="Segoe UI"/>
              </a:rPr>
              <a:t>Estación</a:t>
            </a:r>
            <a:r>
              <a:rPr lang="en-US" sz="1400" dirty="0">
                <a:cs typeface="Segoe UI"/>
              </a:rPr>
              <a:t> Orem</a:t>
            </a:r>
            <a:endParaRPr lang="en-US" dirty="0"/>
          </a:p>
        </p:txBody>
      </p:sp>
    </p:spTree>
    <p:extLst>
      <p:ext uri="{BB962C8B-B14F-4D97-AF65-F5344CB8AC3E}">
        <p14:creationId xmlns:p14="http://schemas.microsoft.com/office/powerpoint/2010/main" val="2393257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4C2C75A-D862-4581-C514-7B4B9ADA7137}"/>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EFC748DE-A2F8-ACB0-F585-9B01C8973D5C}"/>
              </a:ext>
            </a:extLst>
          </p:cNvPr>
          <p:cNvSpPr>
            <a:spLocks noChangeAspect="1"/>
          </p:cNvSpPr>
          <p:nvPr/>
        </p:nvSpPr>
        <p:spPr>
          <a:xfrm>
            <a:off x="1696240"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8" name="Oval 27">
            <a:extLst>
              <a:ext uri="{FF2B5EF4-FFF2-40B4-BE49-F238E27FC236}">
                <a16:creationId xmlns:a16="http://schemas.microsoft.com/office/drawing/2014/main" id="{8ADF71AF-F508-C500-8AF1-7C9575B53796}"/>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9" name="Oval 28">
            <a:extLst>
              <a:ext uri="{FF2B5EF4-FFF2-40B4-BE49-F238E27FC236}">
                <a16:creationId xmlns:a16="http://schemas.microsoft.com/office/drawing/2014/main" id="{2EF5CE03-D9D5-CFA2-A0A5-A2144B2B6911}"/>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1" name="Picture 1" descr="Chat outline">
            <a:extLst>
              <a:ext uri="{FF2B5EF4-FFF2-40B4-BE49-F238E27FC236}">
                <a16:creationId xmlns:a16="http://schemas.microsoft.com/office/drawing/2014/main" id="{11AAAD5C-7DB5-19DD-1349-BF06CB9518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32" name="Picture 13" descr="Crane outline">
            <a:extLst>
              <a:ext uri="{FF2B5EF4-FFF2-40B4-BE49-F238E27FC236}">
                <a16:creationId xmlns:a16="http://schemas.microsoft.com/office/drawing/2014/main" id="{E740552F-0CBF-CF98-0864-B6264BDB59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3" name="Picture 8" descr="Single gear outline">
            <a:extLst>
              <a:ext uri="{FF2B5EF4-FFF2-40B4-BE49-F238E27FC236}">
                <a16:creationId xmlns:a16="http://schemas.microsoft.com/office/drawing/2014/main" id="{C6498F4D-64A7-AD97-3F5E-0CC2313981E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4" name="Picture 11" descr="Bus outline">
            <a:extLst>
              <a:ext uri="{FF2B5EF4-FFF2-40B4-BE49-F238E27FC236}">
                <a16:creationId xmlns:a16="http://schemas.microsoft.com/office/drawing/2014/main" id="{9DB07BED-42E0-60E6-8184-307D5A4A1DA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Norte del condado </a:t>
            </a:r>
            <a:br>
              <a:rPr lang="es-ES" dirty="0"/>
            </a:br>
            <a:r>
              <a:rPr lang="es-ES" dirty="0"/>
              <a:t>de Utah</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200" y="1653574"/>
            <a:ext cx="4424821" cy="4351338"/>
          </a:xfrm>
        </p:spPr>
        <p:txBody>
          <a:bodyPr vert="horz" lIns="91440" tIns="45720" rIns="91440" bIns="45720" rtlCol="0" anchor="t">
            <a:normAutofit/>
          </a:bodyPr>
          <a:lstStyle/>
          <a:p>
            <a:pPr marL="0" indent="0">
              <a:buNone/>
            </a:pPr>
            <a:r>
              <a:rPr lang="es-ES" b="1" u="sng" dirty="0"/>
              <a:t>Ruta 850:</a:t>
            </a:r>
            <a:br>
              <a:rPr lang="es-ES" b="1" u="sng" dirty="0"/>
            </a:br>
            <a:r>
              <a:rPr lang="es-ES" dirty="0"/>
              <a:t>Hasta la urbanización Valley Grove</a:t>
            </a:r>
          </a:p>
          <a:p>
            <a:pPr marL="0" indent="0">
              <a:buNone/>
            </a:pPr>
            <a:r>
              <a:rPr lang="es-ES" b="1" u="sng" dirty="0"/>
              <a:t>Rutas 846*, 860*</a:t>
            </a:r>
            <a:br>
              <a:rPr lang="es-ES" b="1" u="sng" dirty="0"/>
            </a:br>
            <a:r>
              <a:rPr lang="es-ES" dirty="0"/>
              <a:t>Nuevas rutas para ampliar la cobertura y mejorar las conexiones</a:t>
            </a:r>
          </a:p>
          <a:p>
            <a:pPr marL="0" indent="0">
              <a:buNone/>
            </a:pPr>
            <a:r>
              <a:rPr lang="es-ES" b="1" u="sng" dirty="0"/>
              <a:t>Ruta 862*:</a:t>
            </a:r>
            <a:br>
              <a:rPr lang="es-ES" b="1" u="sng" dirty="0"/>
            </a:br>
            <a:r>
              <a:rPr lang="es-ES" dirty="0"/>
              <a:t>Desvío para preservar la cobertura </a:t>
            </a:r>
            <a:br>
              <a:rPr lang="es-ES" dirty="0"/>
            </a:br>
            <a:r>
              <a:rPr lang="es-ES" dirty="0"/>
              <a:t>y mejorar las conexiones</a:t>
            </a:r>
          </a:p>
          <a:p>
            <a:pPr marL="0" indent="0">
              <a:buNone/>
            </a:pPr>
            <a:r>
              <a:rPr lang="es-ES" b="1" u="sng" dirty="0"/>
              <a:t>Nuevo servicio IMZ*</a:t>
            </a:r>
          </a:p>
        </p:txBody>
      </p:sp>
      <p:pic>
        <p:nvPicPr>
          <p:cNvPr id="13" name="Picture 12">
            <a:extLst>
              <a:ext uri="{FF2B5EF4-FFF2-40B4-BE49-F238E27FC236}">
                <a16:creationId xmlns:a16="http://schemas.microsoft.com/office/drawing/2014/main" id="{E43FC3E2-12FD-FFFE-10F3-D1455E5E4B3D}"/>
              </a:ext>
            </a:extLst>
          </p:cNvPr>
          <p:cNvPicPr>
            <a:picLocks noChangeAspect="1"/>
          </p:cNvPicPr>
          <p:nvPr/>
        </p:nvPicPr>
        <p:blipFill>
          <a:blip r:embed="rId11"/>
          <a:stretch>
            <a:fillRect/>
          </a:stretch>
        </p:blipFill>
        <p:spPr>
          <a:xfrm>
            <a:off x="5569796" y="1109203"/>
            <a:ext cx="6622204" cy="3800998"/>
          </a:xfrm>
          <a:prstGeom prst="rect">
            <a:avLst/>
          </a:prstGeom>
        </p:spPr>
      </p:pic>
      <p:sp>
        <p:nvSpPr>
          <p:cNvPr id="17" name="Slide Number Placeholder 16">
            <a:extLst>
              <a:ext uri="{FF2B5EF4-FFF2-40B4-BE49-F238E27FC236}">
                <a16:creationId xmlns:a16="http://schemas.microsoft.com/office/drawing/2014/main" id="{15676384-5ABB-F31C-2F4C-4690CBC95087}"/>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63</a:t>
            </a:fld>
            <a:endParaRPr lang="en-US">
              <a:solidFill>
                <a:prstClr val="black">
                  <a:tint val="75000"/>
                </a:prstClr>
              </a:solidFill>
            </a:endParaRPr>
          </a:p>
        </p:txBody>
      </p:sp>
      <p:sp>
        <p:nvSpPr>
          <p:cNvPr id="18" name="TextBox 17">
            <a:extLst>
              <a:ext uri="{FF2B5EF4-FFF2-40B4-BE49-F238E27FC236}">
                <a16:creationId xmlns:a16="http://schemas.microsoft.com/office/drawing/2014/main" id="{8CF48526-659D-BCA4-F79E-D2CA3C42BE43}"/>
              </a:ext>
            </a:extLst>
          </p:cNvPr>
          <p:cNvSpPr txBox="1"/>
          <p:nvPr/>
        </p:nvSpPr>
        <p:spPr>
          <a:xfrm>
            <a:off x="8382231" y="939341"/>
            <a:ext cx="954107" cy="415498"/>
          </a:xfrm>
          <a:prstGeom prst="rect">
            <a:avLst/>
          </a:prstGeom>
          <a:solidFill>
            <a:schemeClr val="bg1"/>
          </a:solidFill>
        </p:spPr>
        <p:txBody>
          <a:bodyPr wrap="none" rtlCol="0">
            <a:spAutoFit/>
          </a:bodyPr>
          <a:lstStyle/>
          <a:p>
            <a:pPr algn="ctr"/>
            <a:r>
              <a:rPr lang="es-ES" sz="1050" dirty="0"/>
              <a:t>Estación </a:t>
            </a:r>
            <a:r>
              <a:rPr lang="es-ES" sz="1050" dirty="0" err="1"/>
              <a:t>Lehi</a:t>
            </a:r>
            <a:endParaRPr lang="es-ES" sz="1050" dirty="0"/>
          </a:p>
          <a:p>
            <a:pPr algn="ctr"/>
            <a:r>
              <a:rPr lang="en-US" sz="1050" dirty="0"/>
              <a:t>807 850 871</a:t>
            </a:r>
          </a:p>
        </p:txBody>
      </p:sp>
      <p:sp>
        <p:nvSpPr>
          <p:cNvPr id="19" name="TextBox 18">
            <a:extLst>
              <a:ext uri="{FF2B5EF4-FFF2-40B4-BE49-F238E27FC236}">
                <a16:creationId xmlns:a16="http://schemas.microsoft.com/office/drawing/2014/main" id="{D5BE0431-8D4E-D9CD-64A5-8EBF9E1BF5BE}"/>
              </a:ext>
            </a:extLst>
          </p:cNvPr>
          <p:cNvSpPr txBox="1"/>
          <p:nvPr/>
        </p:nvSpPr>
        <p:spPr>
          <a:xfrm>
            <a:off x="8323474" y="2721339"/>
            <a:ext cx="1564852" cy="415498"/>
          </a:xfrm>
          <a:prstGeom prst="rect">
            <a:avLst/>
          </a:prstGeom>
          <a:solidFill>
            <a:schemeClr val="bg1"/>
          </a:solidFill>
        </p:spPr>
        <p:txBody>
          <a:bodyPr wrap="none" rtlCol="0">
            <a:spAutoFit/>
          </a:bodyPr>
          <a:lstStyle/>
          <a:p>
            <a:pPr algn="ctr"/>
            <a:r>
              <a:rPr lang="es-ES" sz="1050" dirty="0"/>
              <a:t>Estación American </a:t>
            </a:r>
            <a:r>
              <a:rPr lang="es-ES" sz="1050" dirty="0" err="1"/>
              <a:t>Fork</a:t>
            </a:r>
            <a:endParaRPr lang="es-ES" sz="1050" dirty="0"/>
          </a:p>
          <a:p>
            <a:pPr algn="ctr"/>
            <a:r>
              <a:rPr lang="en-US" sz="1050" dirty="0"/>
              <a:t>860 862</a:t>
            </a:r>
          </a:p>
        </p:txBody>
      </p:sp>
      <p:sp>
        <p:nvSpPr>
          <p:cNvPr id="20" name="TextBox 19">
            <a:extLst>
              <a:ext uri="{FF2B5EF4-FFF2-40B4-BE49-F238E27FC236}">
                <a16:creationId xmlns:a16="http://schemas.microsoft.com/office/drawing/2014/main" id="{6BD815A0-EC9D-34C2-B006-760017341C5E}"/>
              </a:ext>
            </a:extLst>
          </p:cNvPr>
          <p:cNvSpPr txBox="1"/>
          <p:nvPr/>
        </p:nvSpPr>
        <p:spPr>
          <a:xfrm>
            <a:off x="9236546" y="3639979"/>
            <a:ext cx="1233030" cy="415498"/>
          </a:xfrm>
          <a:prstGeom prst="rect">
            <a:avLst/>
          </a:prstGeom>
          <a:solidFill>
            <a:schemeClr val="bg1"/>
          </a:solidFill>
        </p:spPr>
        <p:txBody>
          <a:bodyPr wrap="none" rtlCol="0">
            <a:spAutoFit/>
          </a:bodyPr>
          <a:lstStyle/>
          <a:p>
            <a:pPr algn="ctr"/>
            <a:r>
              <a:rPr lang="es-ES" sz="1050" dirty="0"/>
              <a:t>Estación </a:t>
            </a:r>
            <a:r>
              <a:rPr lang="es-ES" sz="1050" dirty="0" err="1"/>
              <a:t>Vineyard</a:t>
            </a:r>
            <a:endParaRPr lang="es-ES" sz="1050" dirty="0"/>
          </a:p>
          <a:p>
            <a:pPr algn="ctr"/>
            <a:r>
              <a:rPr lang="en-US" sz="1050" dirty="0"/>
              <a:t>834 846</a:t>
            </a:r>
          </a:p>
        </p:txBody>
      </p:sp>
      <p:sp>
        <p:nvSpPr>
          <p:cNvPr id="21" name="TextBox 20">
            <a:extLst>
              <a:ext uri="{FF2B5EF4-FFF2-40B4-BE49-F238E27FC236}">
                <a16:creationId xmlns:a16="http://schemas.microsoft.com/office/drawing/2014/main" id="{B7800E7C-6DE2-9942-F3AD-AA3DDF6FB6EB}"/>
              </a:ext>
            </a:extLst>
          </p:cNvPr>
          <p:cNvSpPr txBox="1"/>
          <p:nvPr/>
        </p:nvSpPr>
        <p:spPr>
          <a:xfrm>
            <a:off x="9766160" y="4371885"/>
            <a:ext cx="1241045" cy="415498"/>
          </a:xfrm>
          <a:prstGeom prst="rect">
            <a:avLst/>
          </a:prstGeom>
          <a:solidFill>
            <a:schemeClr val="bg1"/>
          </a:solidFill>
        </p:spPr>
        <p:txBody>
          <a:bodyPr wrap="none" rtlCol="0">
            <a:spAutoFit/>
          </a:bodyPr>
          <a:lstStyle/>
          <a:p>
            <a:pPr algn="ctr"/>
            <a:r>
              <a:rPr lang="es-ES" sz="1050" dirty="0"/>
              <a:t>Estación </a:t>
            </a:r>
            <a:r>
              <a:rPr lang="es-ES" sz="1050" dirty="0" err="1"/>
              <a:t>Orem</a:t>
            </a:r>
            <a:endParaRPr lang="es-ES" sz="1050" dirty="0"/>
          </a:p>
          <a:p>
            <a:pPr algn="ctr"/>
            <a:r>
              <a:rPr lang="en-US" sz="1050" dirty="0"/>
              <a:t>581 830X 831 862</a:t>
            </a:r>
          </a:p>
        </p:txBody>
      </p:sp>
      <p:sp>
        <p:nvSpPr>
          <p:cNvPr id="8" name="TextBox 7">
            <a:extLst>
              <a:ext uri="{FF2B5EF4-FFF2-40B4-BE49-F238E27FC236}">
                <a16:creationId xmlns:a16="http://schemas.microsoft.com/office/drawing/2014/main" id="{56718A40-DBEB-2A87-BFD6-7BE5E6998AB4}"/>
              </a:ext>
            </a:extLst>
          </p:cNvPr>
          <p:cNvSpPr txBox="1"/>
          <p:nvPr/>
        </p:nvSpPr>
        <p:spPr>
          <a:xfrm>
            <a:off x="7020711" y="2582196"/>
            <a:ext cx="391454" cy="246221"/>
          </a:xfrm>
          <a:prstGeom prst="rect">
            <a:avLst/>
          </a:prstGeom>
          <a:noFill/>
        </p:spPr>
        <p:txBody>
          <a:bodyPr wrap="none" lIns="91440" tIns="45720" rIns="91440" bIns="45720" rtlCol="0" anchor="t">
            <a:spAutoFit/>
          </a:bodyPr>
          <a:lstStyle/>
          <a:p>
            <a:r>
              <a:rPr lang="en-US" sz="1000">
                <a:cs typeface="Segoe UI"/>
              </a:rPr>
              <a:t>860</a:t>
            </a:r>
            <a:endParaRPr lang="en-US"/>
          </a:p>
        </p:txBody>
      </p:sp>
      <p:sp>
        <p:nvSpPr>
          <p:cNvPr id="12" name="TextBox 11">
            <a:extLst>
              <a:ext uri="{FF2B5EF4-FFF2-40B4-BE49-F238E27FC236}">
                <a16:creationId xmlns:a16="http://schemas.microsoft.com/office/drawing/2014/main" id="{FEAB4977-CD6E-E68B-976C-89C97057FE32}"/>
              </a:ext>
            </a:extLst>
          </p:cNvPr>
          <p:cNvSpPr txBox="1"/>
          <p:nvPr/>
        </p:nvSpPr>
        <p:spPr>
          <a:xfrm>
            <a:off x="10620159" y="2481934"/>
            <a:ext cx="391454" cy="246221"/>
          </a:xfrm>
          <a:prstGeom prst="rect">
            <a:avLst/>
          </a:prstGeom>
          <a:noFill/>
        </p:spPr>
        <p:txBody>
          <a:bodyPr wrap="none" lIns="91440" tIns="45720" rIns="91440" bIns="45720" rtlCol="0" anchor="t">
            <a:spAutoFit/>
          </a:bodyPr>
          <a:lstStyle/>
          <a:p>
            <a:r>
              <a:rPr lang="en-US" sz="1000">
                <a:cs typeface="Segoe UI"/>
              </a:rPr>
              <a:t>862</a:t>
            </a:r>
            <a:endParaRPr lang="en-US"/>
          </a:p>
        </p:txBody>
      </p:sp>
      <p:sp>
        <p:nvSpPr>
          <p:cNvPr id="16" name="TextBox 15">
            <a:extLst>
              <a:ext uri="{FF2B5EF4-FFF2-40B4-BE49-F238E27FC236}">
                <a16:creationId xmlns:a16="http://schemas.microsoft.com/office/drawing/2014/main" id="{BE9D3B16-1DB7-5248-CB47-6F8599DE5769}"/>
              </a:ext>
            </a:extLst>
          </p:cNvPr>
          <p:cNvSpPr txBox="1"/>
          <p:nvPr/>
        </p:nvSpPr>
        <p:spPr>
          <a:xfrm>
            <a:off x="8875579" y="1709907"/>
            <a:ext cx="391454" cy="246221"/>
          </a:xfrm>
          <a:prstGeom prst="rect">
            <a:avLst/>
          </a:prstGeom>
          <a:noFill/>
        </p:spPr>
        <p:txBody>
          <a:bodyPr wrap="none" lIns="91440" tIns="45720" rIns="91440" bIns="45720" rtlCol="0" anchor="t">
            <a:spAutoFit/>
          </a:bodyPr>
          <a:lstStyle/>
          <a:p>
            <a:r>
              <a:rPr lang="en-US" sz="1000">
                <a:cs typeface="Segoe UI"/>
              </a:rPr>
              <a:t>850</a:t>
            </a:r>
            <a:endParaRPr lang="en-US"/>
          </a:p>
        </p:txBody>
      </p:sp>
      <p:sp>
        <p:nvSpPr>
          <p:cNvPr id="23" name="TextBox 22">
            <a:extLst>
              <a:ext uri="{FF2B5EF4-FFF2-40B4-BE49-F238E27FC236}">
                <a16:creationId xmlns:a16="http://schemas.microsoft.com/office/drawing/2014/main" id="{D6C5D5B0-EAC3-FC52-E14B-1D36F1C9DDB9}"/>
              </a:ext>
            </a:extLst>
          </p:cNvPr>
          <p:cNvSpPr txBox="1"/>
          <p:nvPr/>
        </p:nvSpPr>
        <p:spPr>
          <a:xfrm>
            <a:off x="11662895" y="3935749"/>
            <a:ext cx="391454" cy="246221"/>
          </a:xfrm>
          <a:prstGeom prst="rect">
            <a:avLst/>
          </a:prstGeom>
          <a:noFill/>
        </p:spPr>
        <p:txBody>
          <a:bodyPr wrap="none" lIns="91440" tIns="45720" rIns="91440" bIns="45720" rtlCol="0" anchor="t">
            <a:spAutoFit/>
          </a:bodyPr>
          <a:lstStyle/>
          <a:p>
            <a:r>
              <a:rPr lang="en-US" sz="1000">
                <a:cs typeface="Segoe UI"/>
              </a:rPr>
              <a:t>846</a:t>
            </a:r>
            <a:endParaRPr lang="en-US"/>
          </a:p>
        </p:txBody>
      </p:sp>
      <p:sp>
        <p:nvSpPr>
          <p:cNvPr id="24" name="TextBox 23">
            <a:extLst>
              <a:ext uri="{FF2B5EF4-FFF2-40B4-BE49-F238E27FC236}">
                <a16:creationId xmlns:a16="http://schemas.microsoft.com/office/drawing/2014/main" id="{E34EB9EE-1E66-11B5-8886-B2CBAD82224C}"/>
              </a:ext>
            </a:extLst>
          </p:cNvPr>
          <p:cNvSpPr txBox="1"/>
          <p:nvPr/>
        </p:nvSpPr>
        <p:spPr>
          <a:xfrm>
            <a:off x="10620158" y="3665203"/>
            <a:ext cx="466404" cy="246221"/>
          </a:xfrm>
          <a:prstGeom prst="rect">
            <a:avLst/>
          </a:prstGeom>
          <a:noFill/>
        </p:spPr>
        <p:txBody>
          <a:bodyPr wrap="square" lIns="91440" tIns="45720" rIns="91440" bIns="45720" rtlCol="0" anchor="t">
            <a:spAutoFit/>
          </a:bodyPr>
          <a:lstStyle/>
          <a:p>
            <a:r>
              <a:rPr lang="en-US" sz="1000">
                <a:cs typeface="Segoe UI"/>
              </a:rPr>
              <a:t>846</a:t>
            </a:r>
            <a:endParaRPr lang="en-US"/>
          </a:p>
        </p:txBody>
      </p:sp>
      <p:sp>
        <p:nvSpPr>
          <p:cNvPr id="25" name="TextBox 24">
            <a:extLst>
              <a:ext uri="{FF2B5EF4-FFF2-40B4-BE49-F238E27FC236}">
                <a16:creationId xmlns:a16="http://schemas.microsoft.com/office/drawing/2014/main" id="{8A8BDA42-59CC-8B18-09AB-6B0EB08A49BC}"/>
              </a:ext>
            </a:extLst>
          </p:cNvPr>
          <p:cNvSpPr txBox="1"/>
          <p:nvPr/>
        </p:nvSpPr>
        <p:spPr>
          <a:xfrm>
            <a:off x="11091395" y="4246565"/>
            <a:ext cx="391454" cy="246221"/>
          </a:xfrm>
          <a:prstGeom prst="rect">
            <a:avLst/>
          </a:prstGeom>
          <a:noFill/>
        </p:spPr>
        <p:txBody>
          <a:bodyPr wrap="none" lIns="91440" tIns="45720" rIns="91440" bIns="45720" rtlCol="0" anchor="t">
            <a:spAutoFit/>
          </a:bodyPr>
          <a:lstStyle/>
          <a:p>
            <a:r>
              <a:rPr lang="en-US" sz="1000">
                <a:cs typeface="Segoe UI"/>
              </a:rPr>
              <a:t>862</a:t>
            </a:r>
            <a:endParaRPr lang="en-US"/>
          </a:p>
        </p:txBody>
      </p:sp>
      <p:sp>
        <p:nvSpPr>
          <p:cNvPr id="26" name="TextBox 25">
            <a:extLst>
              <a:ext uri="{FF2B5EF4-FFF2-40B4-BE49-F238E27FC236}">
                <a16:creationId xmlns:a16="http://schemas.microsoft.com/office/drawing/2014/main" id="{5A168639-20DB-7560-EF39-FE1ADCEC64BB}"/>
              </a:ext>
            </a:extLst>
          </p:cNvPr>
          <p:cNvSpPr txBox="1"/>
          <p:nvPr/>
        </p:nvSpPr>
        <p:spPr>
          <a:xfrm>
            <a:off x="11472394" y="3795380"/>
            <a:ext cx="391454" cy="246221"/>
          </a:xfrm>
          <a:prstGeom prst="rect">
            <a:avLst/>
          </a:prstGeom>
          <a:noFill/>
        </p:spPr>
        <p:txBody>
          <a:bodyPr wrap="none" lIns="91440" tIns="45720" rIns="91440" bIns="45720" rtlCol="0" anchor="t">
            <a:spAutoFit/>
          </a:bodyPr>
          <a:lstStyle/>
          <a:p>
            <a:r>
              <a:rPr lang="en-US" sz="1000">
                <a:cs typeface="Segoe UI"/>
              </a:rPr>
              <a:t>850</a:t>
            </a:r>
            <a:endParaRPr lang="en-US"/>
          </a:p>
        </p:txBody>
      </p:sp>
      <p:sp>
        <p:nvSpPr>
          <p:cNvPr id="14" name="TextBox 13">
            <a:extLst>
              <a:ext uri="{FF2B5EF4-FFF2-40B4-BE49-F238E27FC236}">
                <a16:creationId xmlns:a16="http://schemas.microsoft.com/office/drawing/2014/main" id="{4438FEE3-5D93-0BF4-3199-E0B25FDE4356}"/>
              </a:ext>
            </a:extLst>
          </p:cNvPr>
          <p:cNvSpPr txBox="1"/>
          <p:nvPr/>
        </p:nvSpPr>
        <p:spPr>
          <a:xfrm>
            <a:off x="4640170" y="6359085"/>
            <a:ext cx="58223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i="1" dirty="0">
                <a:cs typeface="Segoe UI"/>
              </a:rPr>
              <a:t>Incluye +1 apartaderos más y +2 horarios más para </a:t>
            </a:r>
            <a:r>
              <a:rPr lang="es-ES" sz="1600" i="1" dirty="0" err="1">
                <a:cs typeface="Segoe UI"/>
              </a:rPr>
              <a:t>Paratransit</a:t>
            </a:r>
            <a:endParaRPr lang="es-ES" sz="1600" i="1" dirty="0">
              <a:cs typeface="Segoe UI"/>
            </a:endParaRPr>
          </a:p>
        </p:txBody>
      </p:sp>
      <p:sp>
        <p:nvSpPr>
          <p:cNvPr id="3" name="Oval 2">
            <a:extLst>
              <a:ext uri="{FF2B5EF4-FFF2-40B4-BE49-F238E27FC236}">
                <a16:creationId xmlns:a16="http://schemas.microsoft.com/office/drawing/2014/main" id="{6B76B0CB-06E7-FDC8-B1DD-93295C286F74}"/>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9501F413-B337-FF5D-96AA-AF1DDFE0ED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graphicFrame>
        <p:nvGraphicFramePr>
          <p:cNvPr id="30"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935884859"/>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+39 mil</a:t>
                      </a:r>
                    </a:p>
                  </a:txBody>
                  <a:tcPr/>
                </a:tc>
                <a:tc>
                  <a:txBody>
                    <a:bodyPr/>
                    <a:lstStyle/>
                    <a:p>
                      <a:pPr algn="ctr"/>
                      <a:r>
                        <a:rPr lang="es-ES" sz="1600" dirty="0"/>
                        <a:t>+404 mil</a:t>
                      </a:r>
                    </a:p>
                  </a:txBody>
                  <a:tcPr/>
                </a:tc>
                <a:tc>
                  <a:txBody>
                    <a:bodyPr/>
                    <a:lstStyle/>
                    <a:p>
                      <a:pPr algn="ctr"/>
                      <a:r>
                        <a:rPr lang="es-ES" sz="1600" dirty="0"/>
                        <a:t>+21</a:t>
                      </a:r>
                    </a:p>
                  </a:txBody>
                  <a:tcPr/>
                </a:tc>
                <a:tc>
                  <a:txBody>
                    <a:bodyPr/>
                    <a:lstStyle/>
                    <a:p>
                      <a:pPr algn="ctr"/>
                      <a:r>
                        <a:rPr lang="es-ES" sz="1600" dirty="0"/>
                        <a:t>+8</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3140853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p:txBody>
          <a:bodyPr/>
          <a:lstStyle/>
          <a:p>
            <a:r>
              <a:rPr lang="es-ES" dirty="0"/>
              <a:t>Cambios </a:t>
            </a:r>
            <a:br>
              <a:rPr lang="es-ES" dirty="0"/>
            </a:br>
            <a:r>
              <a:rPr lang="es-ES" dirty="0"/>
              <a:t>en las tarifas</a:t>
            </a:r>
            <a:br>
              <a:rPr lang="es-ES" dirty="0"/>
            </a:br>
            <a:r>
              <a:rPr lang="es-ES" dirty="0"/>
              <a:t>para abril de 2025</a:t>
            </a:r>
            <a:endParaRPr lang="en-US" dirty="0"/>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64</a:t>
            </a:fld>
            <a:endParaRPr lang="en-US"/>
          </a:p>
        </p:txBody>
      </p:sp>
      <p:sp>
        <p:nvSpPr>
          <p:cNvPr id="6" name="Text Placeholder 5">
            <a:extLst>
              <a:ext uri="{FF2B5EF4-FFF2-40B4-BE49-F238E27FC236}">
                <a16:creationId xmlns:a16="http://schemas.microsoft.com/office/drawing/2014/main" id="{6FB85575-69D6-3915-0165-E0C4BDCF345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95403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535847-9693-8075-678D-22567D5B2576}"/>
              </a:ext>
            </a:extLst>
          </p:cNvPr>
          <p:cNvSpPr>
            <a:spLocks noGrp="1"/>
          </p:cNvSpPr>
          <p:nvPr>
            <p:ph type="title"/>
          </p:nvPr>
        </p:nvSpPr>
        <p:spPr/>
        <p:txBody>
          <a:bodyPr/>
          <a:lstStyle/>
          <a:p>
            <a:r>
              <a:rPr lang="es-ES" dirty="0"/>
              <a:t>Midtown </a:t>
            </a:r>
            <a:r>
              <a:rPr lang="es-ES" dirty="0" err="1"/>
              <a:t>Trolley</a:t>
            </a:r>
            <a:r>
              <a:rPr lang="es-ES" dirty="0"/>
              <a:t> - Ruta 628: se pagará tarifa</a:t>
            </a:r>
            <a:endParaRPr lang="en-US" dirty="0"/>
          </a:p>
        </p:txBody>
      </p:sp>
      <p:sp>
        <p:nvSpPr>
          <p:cNvPr id="6" name="Content Placeholder 5">
            <a:extLst>
              <a:ext uri="{FF2B5EF4-FFF2-40B4-BE49-F238E27FC236}">
                <a16:creationId xmlns:a16="http://schemas.microsoft.com/office/drawing/2014/main" id="{99886ED4-658C-F940-A007-C9CB1FDE316B}"/>
              </a:ext>
            </a:extLst>
          </p:cNvPr>
          <p:cNvSpPr>
            <a:spLocks noGrp="1"/>
          </p:cNvSpPr>
          <p:nvPr>
            <p:ph idx="1"/>
          </p:nvPr>
        </p:nvSpPr>
        <p:spPr>
          <a:xfrm>
            <a:off x="838200" y="1690688"/>
            <a:ext cx="10515600" cy="4486275"/>
          </a:xfrm>
        </p:spPr>
        <p:txBody>
          <a:bodyPr/>
          <a:lstStyle/>
          <a:p>
            <a:pPr marL="0" marR="0">
              <a:lnSpc>
                <a:spcPct val="115000"/>
              </a:lnSpc>
              <a:spcBef>
                <a:spcPts val="0"/>
              </a:spcBef>
              <a:spcAft>
                <a:spcPts val="0"/>
              </a:spcAft>
            </a:pPr>
            <a:r>
              <a:rPr lang="es-ES" sz="1800" i="1" dirty="0">
                <a:latin typeface="Aptos" panose="020B0004020202020204" pitchFamily="34" charset="0"/>
                <a:ea typeface="Aptos" panose="020B0004020202020204" pitchFamily="34" charset="0"/>
                <a:cs typeface="Arial" panose="020B0604020202020204" pitchFamily="34" charset="0"/>
              </a:rPr>
              <a:t>Midtown </a:t>
            </a:r>
            <a:r>
              <a:rPr lang="es-ES" sz="1800" i="1" dirty="0" err="1">
                <a:latin typeface="Aptos" panose="020B0004020202020204" pitchFamily="34" charset="0"/>
                <a:ea typeface="Aptos" panose="020B0004020202020204" pitchFamily="34" charset="0"/>
                <a:cs typeface="Arial" panose="020B0604020202020204" pitchFamily="34" charset="0"/>
              </a:rPr>
              <a:t>Trolley</a:t>
            </a:r>
            <a:r>
              <a:rPr lang="es-ES" sz="1800" i="1" dirty="0">
                <a:latin typeface="Aptos" panose="020B0004020202020204" pitchFamily="34" charset="0"/>
                <a:ea typeface="Aptos" panose="020B0004020202020204" pitchFamily="34" charset="0"/>
                <a:cs typeface="Arial" panose="020B0604020202020204" pitchFamily="34" charset="0"/>
              </a:rPr>
              <a:t> - Ruta 628 (</a:t>
            </a:r>
            <a:r>
              <a:rPr lang="es-ES" sz="1800" i="1" dirty="0" err="1">
                <a:latin typeface="Aptos" panose="020B0004020202020204" pitchFamily="34" charset="0"/>
                <a:ea typeface="Aptos" panose="020B0004020202020204" pitchFamily="34" charset="0"/>
                <a:cs typeface="Arial" panose="020B0604020202020204" pitchFamily="34" charset="0"/>
              </a:rPr>
              <a:t>Layton</a:t>
            </a:r>
            <a:r>
              <a:rPr lang="es-ES" sz="1800" i="1" dirty="0">
                <a:latin typeface="Aptos" panose="020B0004020202020204" pitchFamily="34" charset="0"/>
                <a:ea typeface="Aptos" panose="020B0004020202020204" pitchFamily="34" charset="0"/>
                <a:cs typeface="Arial" panose="020B0604020202020204" pitchFamily="34" charset="0"/>
              </a:rPr>
              <a:t>):</a:t>
            </a:r>
          </a:p>
          <a:p>
            <a:pPr marL="342900" marR="0" lvl="0" indent="-342900">
              <a:lnSpc>
                <a:spcPct val="115000"/>
              </a:lnSpc>
              <a:spcBef>
                <a:spcPts val="0"/>
              </a:spcBef>
              <a:spcAft>
                <a:spcPts val="0"/>
              </a:spcAft>
              <a:buFont typeface="Symbol" panose="05050102010706020507" pitchFamily="18" charset="2"/>
              <a:buChar char=""/>
            </a:pPr>
            <a:r>
              <a:rPr lang="es-ES" sz="1800" dirty="0">
                <a:latin typeface="Aptos" panose="020B0004020202020204" pitchFamily="34" charset="0"/>
                <a:ea typeface="Aptos" panose="020B0004020202020204" pitchFamily="34" charset="0"/>
                <a:cs typeface="Arial" panose="020B0604020202020204" pitchFamily="34" charset="0"/>
              </a:rPr>
              <a:t>El Día del Cambio de abril de 2025, pasará de tarifa cero a tarifa de pago. Este servicio se unificará con otros servicios de UTA a $2.50 por viaje regular de ida. </a:t>
            </a:r>
          </a:p>
        </p:txBody>
      </p:sp>
      <p:sp>
        <p:nvSpPr>
          <p:cNvPr id="4" name="Slide Number Placeholder 3">
            <a:extLst>
              <a:ext uri="{FF2B5EF4-FFF2-40B4-BE49-F238E27FC236}">
                <a16:creationId xmlns:a16="http://schemas.microsoft.com/office/drawing/2014/main" id="{1A5270F6-AA91-5A65-8C25-69CD0FBAE081}"/>
              </a:ext>
            </a:extLst>
          </p:cNvPr>
          <p:cNvSpPr>
            <a:spLocks noGrp="1"/>
          </p:cNvSpPr>
          <p:nvPr>
            <p:ph type="sldNum" sz="quarter" idx="12"/>
          </p:nvPr>
        </p:nvSpPr>
        <p:spPr/>
        <p:txBody>
          <a:bodyPr/>
          <a:lstStyle/>
          <a:p>
            <a:fld id="{27F80E31-2CDF-4D43-A783-DABF46EACB8C}" type="slidenum">
              <a:rPr lang="en-US" smtClean="0"/>
              <a:pPr/>
              <a:t>65</a:t>
            </a:fld>
            <a:endParaRPr lang="en-US"/>
          </a:p>
        </p:txBody>
      </p:sp>
    </p:spTree>
    <p:extLst>
      <p:ext uri="{BB962C8B-B14F-4D97-AF65-F5344CB8AC3E}">
        <p14:creationId xmlns:p14="http://schemas.microsoft.com/office/powerpoint/2010/main" val="2199080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a:xfrm>
            <a:off x="839788" y="1974889"/>
            <a:ext cx="9748964" cy="2514600"/>
          </a:xfrm>
        </p:spPr>
        <p:txBody>
          <a:bodyPr/>
          <a:lstStyle/>
          <a:p>
            <a:r>
              <a:rPr lang="es-ES" dirty="0"/>
              <a:t>Cambios adicionales </a:t>
            </a:r>
            <a:br>
              <a:rPr lang="es-ES" dirty="0"/>
            </a:br>
            <a:r>
              <a:rPr lang="es-ES" dirty="0"/>
              <a:t>en las tarifas</a:t>
            </a:r>
            <a:br>
              <a:rPr lang="es-ES" dirty="0"/>
            </a:br>
            <a:r>
              <a:rPr lang="es-ES" dirty="0"/>
              <a:t>2025-2026</a:t>
            </a:r>
            <a:endParaRPr lang="en-US" dirty="0"/>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66</a:t>
            </a:fld>
            <a:endParaRPr lang="en-US"/>
          </a:p>
        </p:txBody>
      </p:sp>
      <p:sp>
        <p:nvSpPr>
          <p:cNvPr id="6" name="Text Placeholder 5">
            <a:extLst>
              <a:ext uri="{FF2B5EF4-FFF2-40B4-BE49-F238E27FC236}">
                <a16:creationId xmlns:a16="http://schemas.microsoft.com/office/drawing/2014/main" id="{6FB85575-69D6-3915-0165-E0C4BDCF345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67613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s-ES" dirty="0"/>
              <a:t>Cambios propuestos</a:t>
            </a:r>
            <a:endParaRPr lang="en-US" dirty="0"/>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344169" y="1600724"/>
            <a:ext cx="8375903" cy="3867576"/>
          </a:xfrm>
        </p:spPr>
        <p:txBody>
          <a:bodyPr>
            <a:normAutofit fontScale="92500" lnSpcReduction="10000"/>
          </a:bodyPr>
          <a:lstStyle/>
          <a:p>
            <a:pPr fontAlgn="base"/>
            <a:r>
              <a:rPr lang="es-ES" dirty="0"/>
              <a:t>UTA está iniciando las fases finales de implementación del nuevo sistema de cobro de tarifas. Para apoyar este proyecto y lograr la visión de UTA de un sistema integrado de cobro, se proponen cambios en las tarifas. </a:t>
            </a:r>
          </a:p>
          <a:p>
            <a:pPr fontAlgn="base"/>
            <a:r>
              <a:rPr lang="es-ES" dirty="0"/>
              <a:t>Los plazos exactos están por determinarse.  </a:t>
            </a:r>
          </a:p>
          <a:p>
            <a:pPr fontAlgn="base"/>
            <a:r>
              <a:rPr lang="es-ES" dirty="0"/>
              <a:t>Las opciones de compra de boletos se eliminarán progresivamente y se sustituirán por cuentas </a:t>
            </a:r>
            <a:r>
              <a:rPr lang="es-ES" dirty="0" err="1"/>
              <a:t>prepagadas</a:t>
            </a:r>
            <a:r>
              <a:rPr lang="es-ES" dirty="0"/>
              <a:t> recargables. </a:t>
            </a:r>
          </a:p>
          <a:p>
            <a:pPr fontAlgn="base"/>
            <a:r>
              <a:rPr lang="es-ES" dirty="0"/>
              <a:t>Los cambios propuestos afectarán los boletos en papel, los pases mensuales y los boletos vendidos a través de la aplicación móvil.</a:t>
            </a:r>
          </a:p>
          <a:p>
            <a:pPr fontAlgn="base"/>
            <a:r>
              <a:rPr lang="es-ES" dirty="0"/>
              <a:t>También se incluirán otros cambios de tarifas propuestos como parte de este día del cambio.</a:t>
            </a:r>
          </a:p>
        </p:txBody>
      </p:sp>
    </p:spTree>
    <p:extLst>
      <p:ext uri="{BB962C8B-B14F-4D97-AF65-F5344CB8AC3E}">
        <p14:creationId xmlns:p14="http://schemas.microsoft.com/office/powerpoint/2010/main" val="3046203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s-ES" dirty="0"/>
              <a:t>Boletos en papel – Cambios propuestos</a:t>
            </a:r>
            <a:endParaRPr lang="en-US" dirty="0"/>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690688"/>
            <a:ext cx="10707692" cy="4527232"/>
          </a:xfrm>
        </p:spPr>
        <p:txBody>
          <a:bodyPr>
            <a:normAutofit/>
          </a:bodyPr>
          <a:lstStyle/>
          <a:p>
            <a:pPr fontAlgn="base">
              <a:spcBef>
                <a:spcPts val="600"/>
              </a:spcBef>
            </a:pPr>
            <a:r>
              <a:rPr lang="es-ES" sz="1800" dirty="0"/>
              <a:t>Estamos simplificando las tarifas de los boletos que se compran en las máquinas expendedoras (TVM). Actualmente, las TVM venden boletos de papel con más de 13 opciones de compra. </a:t>
            </a:r>
          </a:p>
          <a:p>
            <a:pPr fontAlgn="base">
              <a:spcBef>
                <a:spcPts val="600"/>
              </a:spcBef>
            </a:pPr>
            <a:r>
              <a:rPr lang="es-ES" sz="1800" dirty="0"/>
              <a:t>Las nuevas TVM se programarán con nuevas funciones y un flujo de pantalla mejorado. Venderán tarjetas FAREPAY.   </a:t>
            </a:r>
          </a:p>
          <a:p>
            <a:pPr fontAlgn="base">
              <a:spcBef>
                <a:spcPts val="600"/>
              </a:spcBef>
            </a:pPr>
            <a:r>
              <a:rPr lang="es-ES" sz="1800" dirty="0"/>
              <a:t>Los clientes podrán comprar tarjetas FAREPAY, cargar fondos en su cuenta mediante pago en efectivo o con crédito, y consultar el saldo de sus tarjetas en todas las TVM.</a:t>
            </a:r>
          </a:p>
          <a:p>
            <a:pPr fontAlgn="base">
              <a:spcBef>
                <a:spcPts val="600"/>
              </a:spcBef>
            </a:pPr>
            <a:r>
              <a:rPr lang="es-ES" sz="1800" b="1" dirty="0"/>
              <a:t>Los boletos de tarifa completa y reducida que se sustituirán son los siguientes: </a:t>
            </a:r>
          </a:p>
          <a:p>
            <a:pPr marL="742950" lvl="1" indent="-285750" fontAlgn="base">
              <a:spcBef>
                <a:spcPts val="600"/>
              </a:spcBef>
              <a:buFont typeface="Arial" panose="020B0604020202020204" pitchFamily="34" charset="0"/>
              <a:buChar char="•"/>
            </a:pPr>
            <a:r>
              <a:rPr lang="es-ES" sz="1600" b="1" dirty="0"/>
              <a:t>Boletos de un solo trayecto</a:t>
            </a:r>
          </a:p>
          <a:p>
            <a:pPr marL="742950" lvl="1" indent="-285750" fontAlgn="base">
              <a:spcBef>
                <a:spcPts val="600"/>
              </a:spcBef>
              <a:buFont typeface="Arial" panose="020B0604020202020204" pitchFamily="34" charset="0"/>
              <a:buChar char="•"/>
            </a:pPr>
            <a:r>
              <a:rPr lang="es-ES" sz="1600" b="1" dirty="0"/>
              <a:t>Ida y vuelta</a:t>
            </a:r>
          </a:p>
          <a:p>
            <a:pPr marL="742950" lvl="1" indent="-285750" fontAlgn="base">
              <a:spcBef>
                <a:spcPts val="600"/>
              </a:spcBef>
              <a:buFont typeface="Arial" panose="020B0604020202020204" pitchFamily="34" charset="0"/>
              <a:buChar char="•"/>
            </a:pPr>
            <a:r>
              <a:rPr lang="es-ES" sz="1600" b="1" dirty="0"/>
              <a:t>Boletos de clase superior</a:t>
            </a:r>
          </a:p>
          <a:p>
            <a:pPr marL="742950" lvl="1" indent="-285750" fontAlgn="base">
              <a:spcBef>
                <a:spcPts val="600"/>
              </a:spcBef>
              <a:buFont typeface="Arial" panose="020B0604020202020204" pitchFamily="34" charset="0"/>
              <a:buChar char="•"/>
            </a:pPr>
            <a:r>
              <a:rPr lang="es-ES" sz="1600" b="1" dirty="0"/>
              <a:t>Pases grupales</a:t>
            </a:r>
          </a:p>
          <a:p>
            <a:pPr marL="742950" lvl="1" indent="-285750" fontAlgn="base">
              <a:spcBef>
                <a:spcPts val="600"/>
              </a:spcBef>
              <a:buFont typeface="Arial" panose="020B0604020202020204" pitchFamily="34" charset="0"/>
              <a:buChar char="•"/>
            </a:pPr>
            <a:r>
              <a:rPr lang="es-ES" sz="1600" b="1" dirty="0"/>
              <a:t>Pases por el día</a:t>
            </a:r>
          </a:p>
        </p:txBody>
      </p:sp>
      <p:pic>
        <p:nvPicPr>
          <p:cNvPr id="5" name="Picture 4">
            <a:extLst>
              <a:ext uri="{FF2B5EF4-FFF2-40B4-BE49-F238E27FC236}">
                <a16:creationId xmlns:a16="http://schemas.microsoft.com/office/drawing/2014/main" id="{64528D58-B7B9-36F2-7A78-B9453E79792B}"/>
              </a:ext>
            </a:extLst>
          </p:cNvPr>
          <p:cNvPicPr>
            <a:picLocks noChangeAspect="1"/>
          </p:cNvPicPr>
          <p:nvPr/>
        </p:nvPicPr>
        <p:blipFill>
          <a:blip r:embed="rId3"/>
          <a:stretch>
            <a:fillRect/>
          </a:stretch>
        </p:blipFill>
        <p:spPr>
          <a:xfrm>
            <a:off x="7473820" y="3819273"/>
            <a:ext cx="2641073" cy="1689839"/>
          </a:xfrm>
          <a:prstGeom prst="rect">
            <a:avLst/>
          </a:prstGeom>
        </p:spPr>
      </p:pic>
    </p:spTree>
    <p:extLst>
      <p:ext uri="{BB962C8B-B14F-4D97-AF65-F5344CB8AC3E}">
        <p14:creationId xmlns:p14="http://schemas.microsoft.com/office/powerpoint/2010/main" val="2954761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s-ES" dirty="0"/>
              <a:t>Pases mensuales – Cambios propuestos</a:t>
            </a:r>
            <a:endParaRPr lang="en-US" dirty="0"/>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690688"/>
            <a:ext cx="7149415" cy="4124896"/>
          </a:xfrm>
        </p:spPr>
        <p:txBody>
          <a:bodyPr>
            <a:normAutofit fontScale="92500" lnSpcReduction="10000"/>
          </a:bodyPr>
          <a:lstStyle/>
          <a:p>
            <a:pPr fontAlgn="base">
              <a:spcBef>
                <a:spcPts val="600"/>
              </a:spcBef>
            </a:pPr>
            <a:r>
              <a:rPr lang="es-ES" dirty="0"/>
              <a:t>Los pases en papel se han ido retirando poco a poco a lo largo de los años debido a que su venta ha disminuido.</a:t>
            </a:r>
          </a:p>
          <a:p>
            <a:pPr lvl="1" fontAlgn="base">
              <a:spcBef>
                <a:spcPts val="600"/>
              </a:spcBef>
            </a:pPr>
            <a:r>
              <a:rPr lang="es-ES" dirty="0"/>
              <a:t>Esto es resultado de una mayor inclinación por las opciones de pago electrónico actuales de UTA. </a:t>
            </a:r>
          </a:p>
          <a:p>
            <a:pPr fontAlgn="base">
              <a:spcBef>
                <a:spcPts val="600"/>
              </a:spcBef>
            </a:pPr>
            <a:r>
              <a:rPr lang="es-ES" dirty="0"/>
              <a:t>Había más de 16 opciones de pases en papel disponibles para comprar y ahora hay cuatro. </a:t>
            </a:r>
          </a:p>
          <a:p>
            <a:pPr fontAlgn="base">
              <a:spcBef>
                <a:spcPts val="600"/>
              </a:spcBef>
            </a:pPr>
            <a:r>
              <a:rPr lang="es-ES" dirty="0"/>
              <a:t>Actualmente, para los clientes que utilizan la tarjeta FAREPAY, la mejor tarifa se calcula automáticamente utilizando la tecnología de límite de tarifas. Este límite se realiza diaria y semanalmente.</a:t>
            </a:r>
          </a:p>
          <a:p>
            <a:pPr lvl="1" fontAlgn="base">
              <a:spcBef>
                <a:spcPts val="600"/>
              </a:spcBef>
            </a:pPr>
            <a:r>
              <a:rPr lang="es-ES" dirty="0"/>
              <a:t>El límite de tarifas formará parte del nuevo sistema de cobro.</a:t>
            </a:r>
          </a:p>
          <a:p>
            <a:pPr fontAlgn="base">
              <a:spcBef>
                <a:spcPts val="600"/>
              </a:spcBef>
            </a:pPr>
            <a:r>
              <a:rPr lang="es-ES" b="1" dirty="0"/>
              <a:t>Los pases mensuales que se propone eliminar incluyen: </a:t>
            </a:r>
          </a:p>
          <a:p>
            <a:pPr marL="742950" lvl="1" indent="-285750" fontAlgn="base">
              <a:lnSpc>
                <a:spcPct val="80000"/>
              </a:lnSpc>
              <a:spcBef>
                <a:spcPts val="600"/>
              </a:spcBef>
              <a:buFont typeface="Arial" panose="020B0604020202020204" pitchFamily="34" charset="0"/>
              <a:buChar char="•"/>
            </a:pPr>
            <a:r>
              <a:rPr lang="es-ES" b="1" dirty="0">
                <a:latin typeface="Calibri" panose="020F0502020204030204" pitchFamily="34" charset="0"/>
              </a:rPr>
              <a:t>Adhesivos mensuales de tarifa reducida (RFS, XRFS)</a:t>
            </a:r>
          </a:p>
          <a:p>
            <a:pPr marL="742950" lvl="1" indent="-285750" fontAlgn="base">
              <a:lnSpc>
                <a:spcPct val="80000"/>
              </a:lnSpc>
              <a:spcBef>
                <a:spcPts val="600"/>
              </a:spcBef>
              <a:buFont typeface="Arial" panose="020B0604020202020204" pitchFamily="34" charset="0"/>
              <a:buChar char="•"/>
            </a:pPr>
            <a:r>
              <a:rPr lang="es-ES" b="1" dirty="0">
                <a:latin typeface="Calibri" panose="020F0502020204030204" pitchFamily="34" charset="0"/>
              </a:rPr>
              <a:t>Pases mensuales de tarifa reducida (R, XR)</a:t>
            </a:r>
          </a:p>
          <a:p>
            <a:pPr marL="742950" lvl="1" indent="-285750" fontAlgn="base">
              <a:lnSpc>
                <a:spcPct val="80000"/>
              </a:lnSpc>
              <a:spcBef>
                <a:spcPts val="600"/>
              </a:spcBef>
              <a:buFont typeface="Arial" panose="020B0604020202020204" pitchFamily="34" charset="0"/>
              <a:buChar char="•"/>
            </a:pPr>
            <a:r>
              <a:rPr lang="es-ES" b="1" dirty="0">
                <a:latin typeface="Calibri" panose="020F0502020204030204" pitchFamily="34" charset="0"/>
              </a:rPr>
              <a:t>Pases mensuales de tarifa completa (A, X)</a:t>
            </a:r>
          </a:p>
        </p:txBody>
      </p:sp>
      <p:pic>
        <p:nvPicPr>
          <p:cNvPr id="5" name="Picture 4">
            <a:extLst>
              <a:ext uri="{FF2B5EF4-FFF2-40B4-BE49-F238E27FC236}">
                <a16:creationId xmlns:a16="http://schemas.microsoft.com/office/drawing/2014/main" id="{A932C9FA-B290-EAF5-A4AA-5B50AB97EEF9}"/>
              </a:ext>
            </a:extLst>
          </p:cNvPr>
          <p:cNvPicPr>
            <a:picLocks noChangeAspect="1"/>
          </p:cNvPicPr>
          <p:nvPr/>
        </p:nvPicPr>
        <p:blipFill>
          <a:blip r:embed="rId3"/>
          <a:stretch>
            <a:fillRect/>
          </a:stretch>
        </p:blipFill>
        <p:spPr>
          <a:xfrm>
            <a:off x="10019929" y="1199941"/>
            <a:ext cx="1764715" cy="2563401"/>
          </a:xfrm>
          <a:prstGeom prst="rect">
            <a:avLst/>
          </a:prstGeom>
        </p:spPr>
      </p:pic>
      <p:pic>
        <p:nvPicPr>
          <p:cNvPr id="7" name="Picture 6">
            <a:extLst>
              <a:ext uri="{FF2B5EF4-FFF2-40B4-BE49-F238E27FC236}">
                <a16:creationId xmlns:a16="http://schemas.microsoft.com/office/drawing/2014/main" id="{43557192-6C5C-4CD2-2B17-F85CC69EC540}"/>
              </a:ext>
            </a:extLst>
          </p:cNvPr>
          <p:cNvPicPr>
            <a:picLocks noChangeAspect="1"/>
          </p:cNvPicPr>
          <p:nvPr/>
        </p:nvPicPr>
        <p:blipFill>
          <a:blip r:embed="rId4"/>
          <a:stretch>
            <a:fillRect/>
          </a:stretch>
        </p:blipFill>
        <p:spPr>
          <a:xfrm>
            <a:off x="8282801" y="2464418"/>
            <a:ext cx="1860064" cy="2876210"/>
          </a:xfrm>
          <a:prstGeom prst="rect">
            <a:avLst/>
          </a:prstGeom>
        </p:spPr>
      </p:pic>
    </p:spTree>
    <p:extLst>
      <p:ext uri="{BB962C8B-B14F-4D97-AF65-F5344CB8AC3E}">
        <p14:creationId xmlns:p14="http://schemas.microsoft.com/office/powerpoint/2010/main" val="2134494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t="44" b="44"/>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233E8C-AF31-456D-A108-663B8DF80B3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dirty="0">
                <a:solidFill>
                  <a:schemeClr val="bg1"/>
                </a:solidFill>
                <a:latin typeface="Segoe UI Black"/>
                <a:ea typeface="Segoe UI Black"/>
              </a:rPr>
            </a:br>
            <a:r>
              <a:rPr lang="es-ES" sz="5400" dirty="0">
                <a:latin typeface="Segoe UI Black"/>
                <a:ea typeface="Segoe UI Black"/>
              </a:rPr>
              <a:t>Condados de Weber, </a:t>
            </a:r>
            <a:br>
              <a:rPr lang="es-ES" sz="5400" dirty="0">
                <a:latin typeface="Segoe UI Black"/>
                <a:ea typeface="Segoe UI Black"/>
              </a:rPr>
            </a:br>
            <a:r>
              <a:rPr lang="es-ES" sz="5400" dirty="0">
                <a:latin typeface="Segoe UI Black"/>
                <a:ea typeface="Segoe UI Black"/>
              </a:rPr>
              <a:t>Davis y Box Elder</a:t>
            </a:r>
            <a:br>
              <a:rPr lang="en-US" sz="5400" dirty="0">
                <a:solidFill>
                  <a:schemeClr val="bg1"/>
                </a:solidFill>
                <a:latin typeface="Segoe UI Black"/>
                <a:ea typeface="Segoe UI Black"/>
              </a:rPr>
            </a:br>
            <a:r>
              <a:rPr lang="es-ES" sz="3600" i="1" dirty="0">
                <a:latin typeface="Segoe UI" panose="020B0502040204020203" pitchFamily="34" charset="0"/>
                <a:ea typeface="Segoe UI Black"/>
                <a:cs typeface="Segoe UI" panose="020B0502040204020203" pitchFamily="34" charset="0"/>
              </a:rPr>
              <a:t>Abril</a:t>
            </a:r>
            <a:r>
              <a:rPr lang="es-ES" sz="3600" i="1" dirty="0">
                <a:latin typeface="Segoe UI Black"/>
                <a:ea typeface="Segoe UI Black"/>
                <a:cs typeface="Segoe UI" panose="020B0502040204020203" pitchFamily="34" charset="0"/>
              </a:rPr>
              <a:t> </a:t>
            </a:r>
            <a:r>
              <a:rPr lang="es-ES" sz="3600" i="1" dirty="0">
                <a:latin typeface="Segoe UI" panose="020B0502040204020203" pitchFamily="34" charset="0"/>
                <a:ea typeface="Segoe UI Black"/>
                <a:cs typeface="Segoe UI" panose="020B0502040204020203" pitchFamily="34" charset="0"/>
              </a:rPr>
              <a:t>de 2025</a:t>
            </a:r>
            <a:endParaRPr lang="en-US" sz="3600" i="1" dirty="0">
              <a:solidFill>
                <a:schemeClr val="bg1"/>
              </a:solidFill>
              <a:latin typeface="Segoe UI Black"/>
              <a:ea typeface="Segoe UI Black"/>
            </a:endParaRPr>
          </a:p>
        </p:txBody>
      </p:sp>
    </p:spTree>
    <p:extLst>
      <p:ext uri="{BB962C8B-B14F-4D97-AF65-F5344CB8AC3E}">
        <p14:creationId xmlns:p14="http://schemas.microsoft.com/office/powerpoint/2010/main" val="807500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s-ES" dirty="0"/>
              <a:t>Aplicación móvil – Cambios propuestos</a:t>
            </a:r>
            <a:endParaRPr lang="en-US" dirty="0"/>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376056"/>
            <a:ext cx="9049678" cy="4682680"/>
          </a:xfrm>
        </p:spPr>
        <p:txBody>
          <a:bodyPr vert="horz" lIns="91440" tIns="45720" rIns="91440" bIns="45720" rtlCol="0" anchor="t">
            <a:noAutofit/>
          </a:bodyPr>
          <a:lstStyle/>
          <a:p>
            <a:pPr fontAlgn="base">
              <a:spcBef>
                <a:spcPts val="600"/>
              </a:spcBef>
            </a:pPr>
            <a:r>
              <a:rPr lang="es-ES" sz="1800" dirty="0"/>
              <a:t>Estamos simplificando las tarifas de los viajes adquiridos a través de la aplicación móvil. Actualmente, los clientes pueden elegir entre más de 15 productos tarifarios. </a:t>
            </a:r>
          </a:p>
          <a:p>
            <a:pPr fontAlgn="base">
              <a:spcBef>
                <a:spcPts val="600"/>
              </a:spcBef>
            </a:pPr>
            <a:r>
              <a:rPr lang="es-ES" sz="1800" dirty="0"/>
              <a:t>UTA no ha iniciado el desarrollo de la nueva aplicación móvil, pero propone reducir los productos tarifarios y sustituirlos por cuentas </a:t>
            </a:r>
            <a:r>
              <a:rPr lang="es-ES" sz="1800" dirty="0" err="1"/>
              <a:t>prepagadas</a:t>
            </a:r>
            <a:r>
              <a:rPr lang="es-ES" sz="1800" dirty="0"/>
              <a:t> recargables. </a:t>
            </a:r>
          </a:p>
          <a:p>
            <a:pPr lvl="1" fontAlgn="base">
              <a:spcBef>
                <a:spcPts val="600"/>
              </a:spcBef>
            </a:pPr>
            <a:r>
              <a:rPr lang="es-ES" sz="1600" dirty="0"/>
              <a:t>La mejor tarifa se calculará automáticamente y los clientes no tendrán que elegir entre varios productos tarifarios. </a:t>
            </a:r>
          </a:p>
          <a:p>
            <a:pPr fontAlgn="base">
              <a:spcBef>
                <a:spcPts val="600"/>
              </a:spcBef>
            </a:pPr>
            <a:r>
              <a:rPr lang="es-ES" sz="1800" b="1" dirty="0"/>
              <a:t>Los productos tarifarios que se reemplazarán incluyen:  </a:t>
            </a:r>
          </a:p>
          <a:p>
            <a:pPr marL="742950" marR="0" lvl="1" indent="-285750" fontAlgn="base">
              <a:spcBef>
                <a:spcPts val="600"/>
              </a:spcBef>
              <a:spcAft>
                <a:spcPts val="0"/>
              </a:spcAft>
              <a:buFont typeface="Arial" panose="020B0604020202020204" pitchFamily="34" charset="0"/>
              <a:buChar char="•"/>
            </a:pPr>
            <a:r>
              <a:rPr lang="es-ES" sz="1600" b="1" dirty="0"/>
              <a:t>Pases por el día</a:t>
            </a:r>
          </a:p>
          <a:p>
            <a:pPr marL="742950" marR="0" lvl="1" indent="-285750" fontAlgn="base">
              <a:spcBef>
                <a:spcPts val="600"/>
              </a:spcBef>
              <a:spcAft>
                <a:spcPts val="0"/>
              </a:spcAft>
              <a:buFont typeface="Arial" panose="020B0604020202020204" pitchFamily="34" charset="0"/>
              <a:buChar char="•"/>
            </a:pPr>
            <a:r>
              <a:rPr lang="es-ES" sz="1600" b="1" dirty="0"/>
              <a:t>Boletos de un solo trayecto y un solo trayecto de </a:t>
            </a:r>
            <a:r>
              <a:rPr lang="es-ES" sz="1600" b="1" dirty="0" err="1"/>
              <a:t>FrontRunner</a:t>
            </a:r>
            <a:r>
              <a:rPr lang="es-ES" sz="1600" b="1" dirty="0"/>
              <a:t> (tarifa completa </a:t>
            </a:r>
            <a:br>
              <a:rPr lang="es-ES" sz="1600" b="1" dirty="0"/>
            </a:br>
            <a:r>
              <a:rPr lang="es-ES" sz="1600" b="1" dirty="0"/>
              <a:t>o reducida)</a:t>
            </a:r>
          </a:p>
          <a:p>
            <a:pPr marL="742950" marR="0" lvl="1" indent="-285750" fontAlgn="base">
              <a:spcBef>
                <a:spcPts val="600"/>
              </a:spcBef>
              <a:spcAft>
                <a:spcPts val="0"/>
              </a:spcAft>
              <a:buFont typeface="Arial" panose="020B0604020202020204" pitchFamily="34" charset="0"/>
              <a:buChar char="•"/>
            </a:pPr>
            <a:r>
              <a:rPr lang="es-ES" sz="1600" b="1" dirty="0"/>
              <a:t>Regular/Premium mensual (tarifa completa o reducida)</a:t>
            </a:r>
          </a:p>
          <a:p>
            <a:pPr marL="742950" marR="0" lvl="1" indent="-285750" fontAlgn="base">
              <a:spcBef>
                <a:spcPts val="600"/>
              </a:spcBef>
              <a:spcAft>
                <a:spcPts val="0"/>
              </a:spcAft>
              <a:buFont typeface="Arial" panose="020B0604020202020204" pitchFamily="34" charset="0"/>
              <a:buChar char="•"/>
            </a:pPr>
            <a:r>
              <a:rPr lang="es-ES" sz="1600" b="1" dirty="0"/>
              <a:t>Pases de ida </a:t>
            </a:r>
            <a:r>
              <a:rPr lang="es-ES" sz="1600" b="1" dirty="0" err="1"/>
              <a:t>Ski</a:t>
            </a:r>
            <a:r>
              <a:rPr lang="es-ES" sz="1600" b="1" dirty="0"/>
              <a:t>, por temporada (tarifa completa o reducida)</a:t>
            </a:r>
          </a:p>
          <a:p>
            <a:pPr marL="742950" marR="0" lvl="1" indent="-285750" fontAlgn="base">
              <a:spcBef>
                <a:spcPts val="600"/>
              </a:spcBef>
              <a:spcAft>
                <a:spcPts val="0"/>
              </a:spcAft>
              <a:buFont typeface="Arial" panose="020B0604020202020204" pitchFamily="34" charset="0"/>
              <a:buChar char="•"/>
            </a:pPr>
            <a:r>
              <a:rPr lang="es-ES" sz="1600" b="1" dirty="0"/>
              <a:t>Pases grupales (pase </a:t>
            </a:r>
            <a:r>
              <a:rPr lang="es-ES" sz="1600" b="1" dirty="0" err="1"/>
              <a:t>premium</a:t>
            </a:r>
            <a:r>
              <a:rPr lang="es-ES" sz="1600" b="1" dirty="0"/>
              <a:t> para 4 personas) </a:t>
            </a:r>
          </a:p>
          <a:p>
            <a:pPr marL="742950" marR="0" lvl="1" indent="-285750" fontAlgn="base">
              <a:spcBef>
                <a:spcPts val="600"/>
              </a:spcBef>
              <a:spcAft>
                <a:spcPts val="0"/>
              </a:spcAft>
              <a:buFont typeface="Arial" panose="020B0604020202020204" pitchFamily="34" charset="0"/>
              <a:buChar char="•"/>
            </a:pPr>
            <a:r>
              <a:rPr lang="es-ES" sz="1600" b="1" dirty="0"/>
              <a:t>Licencias para pasajeros, por temporada (pases para jóvenes con descuento)</a:t>
            </a:r>
          </a:p>
          <a:p>
            <a:pPr marL="742950" marR="0" lvl="1" indent="-285750" fontAlgn="base">
              <a:spcBef>
                <a:spcPts val="600"/>
              </a:spcBef>
              <a:spcAft>
                <a:spcPts val="0"/>
              </a:spcAft>
              <a:buFont typeface="Arial" panose="020B0604020202020204" pitchFamily="34" charset="0"/>
              <a:buChar char="•"/>
            </a:pPr>
            <a:r>
              <a:rPr lang="es-ES" sz="1600" b="1" dirty="0" err="1"/>
              <a:t>Paratransit</a:t>
            </a:r>
            <a:r>
              <a:rPr lang="es-ES" sz="1600" b="1" dirty="0"/>
              <a:t> de ida (los pasajeros deben precalificar)</a:t>
            </a:r>
          </a:p>
          <a:p>
            <a:pPr marL="742950" marR="0" lvl="1" indent="-285750" fontAlgn="base">
              <a:spcBef>
                <a:spcPts val="600"/>
              </a:spcBef>
              <a:spcAft>
                <a:spcPts val="0"/>
              </a:spcAft>
              <a:buFont typeface="Arial" panose="020B0604020202020204" pitchFamily="34" charset="0"/>
              <a:buChar char="•"/>
            </a:pPr>
            <a:r>
              <a:rPr lang="es-ES" sz="1600" b="1" dirty="0"/>
              <a:t>Desvío de la ruta flexible (solo ruta flexible)</a:t>
            </a:r>
          </a:p>
          <a:p>
            <a:pPr marL="742950" marR="0" lvl="1" indent="-285750" fontAlgn="base">
              <a:spcBef>
                <a:spcPts val="600"/>
              </a:spcBef>
              <a:spcAft>
                <a:spcPts val="0"/>
              </a:spcAft>
              <a:buFont typeface="Arial" panose="020B0604020202020204" pitchFamily="34" charset="0"/>
              <a:buChar char="•"/>
            </a:pPr>
            <a:r>
              <a:rPr lang="es-ES" sz="1600" b="1" dirty="0"/>
              <a:t>Pases para eventos especiales</a:t>
            </a:r>
          </a:p>
        </p:txBody>
      </p:sp>
      <p:pic>
        <p:nvPicPr>
          <p:cNvPr id="5" name="Picture 4">
            <a:extLst>
              <a:ext uri="{FF2B5EF4-FFF2-40B4-BE49-F238E27FC236}">
                <a16:creationId xmlns:a16="http://schemas.microsoft.com/office/drawing/2014/main" id="{E9BE3EBB-AA30-9133-D3B1-E2B208281D65}"/>
              </a:ext>
            </a:extLst>
          </p:cNvPr>
          <p:cNvPicPr>
            <a:picLocks noChangeAspect="1"/>
          </p:cNvPicPr>
          <p:nvPr/>
        </p:nvPicPr>
        <p:blipFill>
          <a:blip r:embed="rId3"/>
          <a:stretch>
            <a:fillRect/>
          </a:stretch>
        </p:blipFill>
        <p:spPr>
          <a:xfrm>
            <a:off x="10146890" y="1690688"/>
            <a:ext cx="1805891" cy="3121388"/>
          </a:xfrm>
          <a:prstGeom prst="rect">
            <a:avLst/>
          </a:prstGeom>
        </p:spPr>
      </p:pic>
    </p:spTree>
    <p:extLst>
      <p:ext uri="{BB962C8B-B14F-4D97-AF65-F5344CB8AC3E}">
        <p14:creationId xmlns:p14="http://schemas.microsoft.com/office/powerpoint/2010/main" val="3300598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s-ES" dirty="0"/>
              <a:t>Conexiones en papel – Cambios propuestos</a:t>
            </a:r>
            <a:endParaRPr lang="en-US" dirty="0"/>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430712"/>
            <a:ext cx="7644452" cy="4161472"/>
          </a:xfrm>
        </p:spPr>
        <p:txBody>
          <a:bodyPr>
            <a:noAutofit/>
          </a:bodyPr>
          <a:lstStyle/>
          <a:p>
            <a:pPr fontAlgn="base">
              <a:spcBef>
                <a:spcPts val="600"/>
              </a:spcBef>
            </a:pPr>
            <a:r>
              <a:rPr lang="es-ES" b="1" dirty="0"/>
              <a:t>Los clientes que paguen en efectivo en la caja ya no recibirán una conexión en papel. </a:t>
            </a:r>
          </a:p>
          <a:p>
            <a:pPr lvl="1" fontAlgn="base">
              <a:spcBef>
                <a:spcPts val="600"/>
              </a:spcBef>
            </a:pPr>
            <a:r>
              <a:rPr lang="es-ES" dirty="0"/>
              <a:t>Cada tramo de un viaje con distintos medios o en distintas rutas deberá abonarse por separado ($2.50 cada uno)</a:t>
            </a:r>
          </a:p>
          <a:p>
            <a:pPr fontAlgn="base">
              <a:spcBef>
                <a:spcPts val="600"/>
              </a:spcBef>
            </a:pPr>
            <a:r>
              <a:rPr lang="es-ES" dirty="0"/>
              <a:t>Actualmente, los operadores de autobuses entregan a los clientes que lo solicitan las conexiones en papel (una forma de medio tarifario). </a:t>
            </a:r>
          </a:p>
          <a:p>
            <a:pPr lvl="1" fontAlgn="base">
              <a:spcBef>
                <a:spcPts val="600"/>
              </a:spcBef>
            </a:pPr>
            <a:r>
              <a:rPr lang="es-ES" dirty="0"/>
              <a:t>Las conexiones en papel ofrecen a los clientes que compran un solo viaje tiempo adicional para viajar en más de un medio de transporte sin incurrir en un costo tarifario adicional.</a:t>
            </a:r>
          </a:p>
          <a:p>
            <a:pPr lvl="1" fontAlgn="base">
              <a:spcBef>
                <a:spcPts val="600"/>
              </a:spcBef>
            </a:pPr>
            <a:r>
              <a:rPr lang="es-ES" dirty="0"/>
              <a:t>Actualmente, los créditos para conexiones se aplican automáticamente al pago de tarifas efectuado con medios de pago electrónicos.</a:t>
            </a:r>
          </a:p>
          <a:p>
            <a:pPr fontAlgn="base">
              <a:spcBef>
                <a:spcPts val="600"/>
              </a:spcBef>
            </a:pPr>
            <a:r>
              <a:rPr lang="es-ES" dirty="0"/>
              <a:t>Para recibir crédito para conexiones, deberá pagar en efectivo en las TVM, en los puntos de atención al cliente de UTA o en los comercios minoristas añadiendo fondos a una tarjeta FAREPAY. </a:t>
            </a:r>
          </a:p>
        </p:txBody>
      </p:sp>
      <p:pic>
        <p:nvPicPr>
          <p:cNvPr id="5" name="Picture 4" descr="A close up of a card&#10;&#10;Description automatically generated">
            <a:extLst>
              <a:ext uri="{FF2B5EF4-FFF2-40B4-BE49-F238E27FC236}">
                <a16:creationId xmlns:a16="http://schemas.microsoft.com/office/drawing/2014/main" id="{D196F36A-55A7-A862-4B44-DAAEA783D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0548" y="1556217"/>
            <a:ext cx="1754367" cy="2700199"/>
          </a:xfrm>
          <a:prstGeom prst="rect">
            <a:avLst/>
          </a:prstGeom>
        </p:spPr>
      </p:pic>
    </p:spTree>
    <p:extLst>
      <p:ext uri="{BB962C8B-B14F-4D97-AF65-F5344CB8AC3E}">
        <p14:creationId xmlns:p14="http://schemas.microsoft.com/office/powerpoint/2010/main" val="3631149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s-ES" dirty="0"/>
              <a:t>Tarifas reducidas – Cambios propuestos</a:t>
            </a:r>
            <a:endParaRPr lang="en-US" dirty="0"/>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565182"/>
            <a:ext cx="8897180" cy="4252912"/>
          </a:xfrm>
        </p:spPr>
        <p:txBody>
          <a:bodyPr>
            <a:noAutofit/>
          </a:bodyPr>
          <a:lstStyle/>
          <a:p>
            <a:pPr fontAlgn="base">
              <a:spcBef>
                <a:spcPts val="600"/>
              </a:spcBef>
            </a:pPr>
            <a:r>
              <a:rPr lang="es-ES" dirty="0"/>
              <a:t>Los descuentos en las tarifas reducidas se gestionarán a través del nuevo sistema de venta de boletos por cuenta (ABT) de UTA. </a:t>
            </a:r>
          </a:p>
          <a:p>
            <a:pPr lvl="1" fontAlgn="base">
              <a:spcBef>
                <a:spcPts val="600"/>
              </a:spcBef>
            </a:pPr>
            <a:r>
              <a:rPr lang="es-ES" dirty="0"/>
              <a:t>El ABT reunirá todos los sistemas actuales de UTA bajo un mismo sistema, incluido el portal de solicitud de tarifas reducidas.</a:t>
            </a:r>
          </a:p>
          <a:p>
            <a:pPr fontAlgn="base">
              <a:spcBef>
                <a:spcPts val="600"/>
              </a:spcBef>
            </a:pPr>
            <a:r>
              <a:rPr lang="es-ES" b="1" dirty="0"/>
              <a:t>Los pagos en efectivo efectuados a través de la caja no serán elegibles para los descuentos. </a:t>
            </a:r>
          </a:p>
          <a:p>
            <a:pPr lvl="1" fontAlgn="base">
              <a:spcBef>
                <a:spcPts val="600"/>
              </a:spcBef>
            </a:pPr>
            <a:r>
              <a:rPr lang="es-ES" dirty="0"/>
              <a:t>Los descuentos en las tarifas reducidas solo estarán disponibles para los clientes que utilicen medios de pago electrónicos. </a:t>
            </a:r>
          </a:p>
          <a:p>
            <a:pPr lvl="1" fontAlgn="base">
              <a:spcBef>
                <a:spcPts val="600"/>
              </a:spcBef>
            </a:pPr>
            <a:r>
              <a:rPr lang="es-ES" dirty="0"/>
              <a:t>Los clientes que pagan en efectivo pueden añadir fondos a una tarjeta electrónica en las TVM, en los puntos de atención al cliente de UTA y en los comercios. </a:t>
            </a:r>
          </a:p>
          <a:p>
            <a:pPr fontAlgn="base">
              <a:spcBef>
                <a:spcPts val="600"/>
              </a:spcBef>
            </a:pPr>
            <a:r>
              <a:rPr lang="es-ES" b="1" dirty="0"/>
              <a:t>Las tarjetas plásticas de identificación para tarifa reducida se eliminarán progresivamente </a:t>
            </a:r>
            <a:r>
              <a:rPr lang="es-ES" dirty="0"/>
              <a:t>porque los lectores electrónicos de tarjetas no pueden leerlas ni validarlas. Dado que esta tarjeta no es compatible con el sistema, se retirará.</a:t>
            </a:r>
          </a:p>
        </p:txBody>
      </p:sp>
    </p:spTree>
    <p:extLst>
      <p:ext uri="{BB962C8B-B14F-4D97-AF65-F5344CB8AC3E}">
        <p14:creationId xmlns:p14="http://schemas.microsoft.com/office/powerpoint/2010/main" val="1726495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7405C-CF43-D2F8-3C74-3E57DE2753F6}"/>
              </a:ext>
            </a:extLst>
          </p:cNvPr>
          <p:cNvPicPr>
            <a:picLocks noChangeAspect="1"/>
          </p:cNvPicPr>
          <p:nvPr/>
        </p:nvPicPr>
        <p:blipFill>
          <a:blip r:embed="rId3">
            <a:duotone>
              <a:schemeClr val="accent1">
                <a:shade val="45000"/>
                <a:satMod val="135000"/>
              </a:schemeClr>
              <a:prstClr val="white"/>
            </a:duotone>
          </a:blip>
          <a:stretch>
            <a:fillRect/>
          </a:stretch>
        </p:blipFill>
        <p:spPr>
          <a:xfrm>
            <a:off x="5947600" y="2767229"/>
            <a:ext cx="4407790" cy="4090771"/>
          </a:xfrm>
          <a:prstGeom prst="rect">
            <a:avLst/>
          </a:prstGeom>
        </p:spPr>
      </p:pic>
      <p:pic>
        <p:nvPicPr>
          <p:cNvPr id="10" name="Picture 9">
            <a:extLst>
              <a:ext uri="{FF2B5EF4-FFF2-40B4-BE49-F238E27FC236}">
                <a16:creationId xmlns:a16="http://schemas.microsoft.com/office/drawing/2014/main" id="{365F4F8B-362C-6599-AA18-A8524ABAE77B}"/>
              </a:ext>
            </a:extLst>
          </p:cNvPr>
          <p:cNvPicPr>
            <a:picLocks noChangeAspect="1"/>
          </p:cNvPicPr>
          <p:nvPr/>
        </p:nvPicPr>
        <p:blipFill>
          <a:blip r:embed="rId3">
            <a:duotone>
              <a:schemeClr val="accent1">
                <a:shade val="45000"/>
                <a:satMod val="135000"/>
              </a:schemeClr>
              <a:prstClr val="white"/>
            </a:duotone>
          </a:blip>
          <a:srcRect l="59992"/>
          <a:stretch/>
        </p:blipFill>
        <p:spPr>
          <a:xfrm>
            <a:off x="2655650" y="2446269"/>
            <a:ext cx="1763483" cy="4090771"/>
          </a:xfrm>
          <a:prstGeom prst="rect">
            <a:avLst/>
          </a:prstGeom>
        </p:spPr>
      </p:pic>
      <p:pic>
        <p:nvPicPr>
          <p:cNvPr id="8" name="Picture Placeholder 13" descr="Back of people's heads and raised hands at corporate presentation with speaker and whiteboard out of focus in background">
            <a:extLst>
              <a:ext uri="{FF2B5EF4-FFF2-40B4-BE49-F238E27FC236}">
                <a16:creationId xmlns:a16="http://schemas.microsoft.com/office/drawing/2014/main" id="{BE763C27-4C76-052A-715B-9F39B5E50563}"/>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28863" b="6099"/>
          <a:stretch/>
        </p:blipFill>
        <p:spPr>
          <a:xfrm>
            <a:off x="-1" y="0"/>
            <a:ext cx="12191999" cy="6858000"/>
          </a:xfrm>
          <a:prstGeom prst="rect">
            <a:avLst/>
          </a:prstGeom>
        </p:spPr>
      </p:pic>
      <p:sp>
        <p:nvSpPr>
          <p:cNvPr id="2" name="Title 1"/>
          <p:cNvSpPr>
            <a:spLocks noGrp="1"/>
          </p:cNvSpPr>
          <p:nvPr>
            <p:ph type="title"/>
          </p:nvPr>
        </p:nvSpPr>
        <p:spPr>
          <a:xfrm>
            <a:off x="838200" y="365125"/>
            <a:ext cx="10515600" cy="4088888"/>
          </a:xfrm>
        </p:spPr>
        <p:txBody>
          <a:bodyPr>
            <a:normAutofit/>
          </a:bodyPr>
          <a:lstStyle/>
          <a:p>
            <a:pPr algn="ctr"/>
            <a:r>
              <a:rPr lang="es-ES" sz="4400" dirty="0"/>
              <a:t>Preguntas y comentarios</a:t>
            </a:r>
            <a:br>
              <a:rPr lang="en-US" sz="4400" dirty="0"/>
            </a:br>
            <a:br>
              <a:rPr lang="en-US" sz="4400" dirty="0"/>
            </a:br>
            <a:br>
              <a:rPr lang="en-US" sz="2400" i="1" dirty="0"/>
            </a:br>
            <a:r>
              <a:rPr lang="es-ES" sz="2400" i="1" dirty="0"/>
              <a:t>se dispondrán 3 minutos para comentarios</a:t>
            </a:r>
            <a:br>
              <a:rPr lang="en-US" sz="4400" dirty="0"/>
            </a:br>
            <a:endParaRPr lang="en-US" sz="4400" dirty="0"/>
          </a:p>
        </p:txBody>
      </p:sp>
      <p:sp>
        <p:nvSpPr>
          <p:cNvPr id="6" name="Slide Number Placeholder 5">
            <a:extLst>
              <a:ext uri="{FF2B5EF4-FFF2-40B4-BE49-F238E27FC236}">
                <a16:creationId xmlns:a16="http://schemas.microsoft.com/office/drawing/2014/main" id="{44C40DBE-436C-C893-B0A4-664BF19785BD}"/>
              </a:ext>
            </a:extLst>
          </p:cNvPr>
          <p:cNvSpPr>
            <a:spLocks noGrp="1"/>
          </p:cNvSpPr>
          <p:nvPr>
            <p:ph type="sldNum" sz="quarter" idx="12"/>
          </p:nvPr>
        </p:nvSpPr>
        <p:spPr/>
        <p:txBody>
          <a:bodyPr/>
          <a:lstStyle/>
          <a:p>
            <a:fld id="{0D233E8C-AF31-456D-A108-663B8DF80B30}" type="slidenum">
              <a:rPr lang="en-US" smtClean="0"/>
              <a:pPr/>
              <a:t>73</a:t>
            </a:fld>
            <a:endParaRPr lang="en-US"/>
          </a:p>
        </p:txBody>
      </p:sp>
      <p:pic>
        <p:nvPicPr>
          <p:cNvPr id="9" name="Picture 8" descr="A black and white rectangle&#10;&#10;Description automatically generated">
            <a:extLst>
              <a:ext uri="{FF2B5EF4-FFF2-40B4-BE49-F238E27FC236}">
                <a16:creationId xmlns:a16="http://schemas.microsoft.com/office/drawing/2014/main" id="{BF536389-87A4-36DD-E66A-639E35E75AF1}"/>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3858341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4400" dirty="0"/>
              <a:t>Oportunidades para comentar</a:t>
            </a:r>
            <a:endParaRPr lang="en-US" sz="4400" dirty="0"/>
          </a:p>
        </p:txBody>
      </p:sp>
      <p:sp>
        <p:nvSpPr>
          <p:cNvPr id="6" name="Slide Number Placeholder 5">
            <a:extLst>
              <a:ext uri="{FF2B5EF4-FFF2-40B4-BE49-F238E27FC236}">
                <a16:creationId xmlns:a16="http://schemas.microsoft.com/office/drawing/2014/main" id="{2F365482-9223-B642-AD35-E2BDB489DA2F}"/>
              </a:ext>
            </a:extLst>
          </p:cNvPr>
          <p:cNvSpPr>
            <a:spLocks noGrp="1"/>
          </p:cNvSpPr>
          <p:nvPr>
            <p:ph type="sldNum" sz="quarter" idx="12"/>
          </p:nvPr>
        </p:nvSpPr>
        <p:spPr/>
        <p:txBody>
          <a:bodyPr/>
          <a:lstStyle/>
          <a:p>
            <a:fld id="{0D233E8C-AF31-456D-A108-663B8DF80B30}" type="slidenum">
              <a:rPr lang="en-US" smtClean="0"/>
              <a:t>74</a:t>
            </a:fld>
            <a:endParaRPr lang="en-US"/>
          </a:p>
        </p:txBody>
      </p:sp>
      <p:sp>
        <p:nvSpPr>
          <p:cNvPr id="10" name="Freeform: Shape 9">
            <a:extLst>
              <a:ext uri="{FF2B5EF4-FFF2-40B4-BE49-F238E27FC236}">
                <a16:creationId xmlns:a16="http://schemas.microsoft.com/office/drawing/2014/main" id="{2D876954-D1C6-452B-F62A-8657CCAA891B}"/>
              </a:ext>
            </a:extLst>
          </p:cNvPr>
          <p:cNvSpPr/>
          <p:nvPr/>
        </p:nvSpPr>
        <p:spPr>
          <a:xfrm>
            <a:off x="905412" y="1690688"/>
            <a:ext cx="3283803" cy="2241232"/>
          </a:xfrm>
          <a:custGeom>
            <a:avLst/>
            <a:gdLst>
              <a:gd name="connsiteX0" fmla="*/ 0 w 3283803"/>
              <a:gd name="connsiteY0" fmla="*/ 0 h 3209902"/>
              <a:gd name="connsiteX1" fmla="*/ 3283803 w 3283803"/>
              <a:gd name="connsiteY1" fmla="*/ 0 h 3209902"/>
              <a:gd name="connsiteX2" fmla="*/ 3283803 w 3283803"/>
              <a:gd name="connsiteY2" fmla="*/ 3209902 h 3209902"/>
              <a:gd name="connsiteX3" fmla="*/ 0 w 3283803"/>
              <a:gd name="connsiteY3" fmla="*/ 3209902 h 3209902"/>
              <a:gd name="connsiteX4" fmla="*/ 0 w 3283803"/>
              <a:gd name="connsiteY4" fmla="*/ 0 h 320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3209902">
                <a:moveTo>
                  <a:pt x="0" y="0"/>
                </a:moveTo>
                <a:lnTo>
                  <a:pt x="3283803" y="0"/>
                </a:lnTo>
                <a:lnTo>
                  <a:pt x="3283803" y="3209902"/>
                </a:lnTo>
                <a:lnTo>
                  <a:pt x="0" y="3209902"/>
                </a:lnTo>
                <a:lnTo>
                  <a:pt x="0" y="0"/>
                </a:lnTo>
                <a:close/>
              </a:path>
            </a:pathLst>
          </a:custGeom>
          <a:solidFill>
            <a:srgbClr val="56BEEC"/>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4367" tIns="1283960" rIns="324367" bIns="330201" numCol="1" spcCol="1270" anchor="t" anchorCtr="0">
            <a:noAutofit/>
          </a:bodyPr>
          <a:lstStyle/>
          <a:p>
            <a:pPr lvl="0" algn="ctr" defTabSz="800100">
              <a:lnSpc>
                <a:spcPct val="90000"/>
              </a:lnSpc>
              <a:spcBef>
                <a:spcPct val="0"/>
              </a:spcBef>
              <a:spcAft>
                <a:spcPct val="35000"/>
              </a:spcAft>
            </a:pPr>
            <a:r>
              <a:rPr lang="es-ES" sz="1500" dirty="0"/>
              <a:t>Visite </a:t>
            </a:r>
            <a:r>
              <a:rPr lang="es-ES" sz="1500" u="sng" dirty="0"/>
              <a:t>rideuta.com/</a:t>
            </a:r>
            <a:r>
              <a:rPr lang="es-ES" sz="1500" u="sng" dirty="0" err="1"/>
              <a:t>ChangeDay</a:t>
            </a:r>
            <a:r>
              <a:rPr lang="es-ES" sz="1500" u="sng" dirty="0"/>
              <a:t> </a:t>
            </a:r>
            <a:r>
              <a:rPr lang="es-ES" sz="1500" dirty="0"/>
              <a:t>para obtener más información</a:t>
            </a:r>
          </a:p>
        </p:txBody>
      </p:sp>
      <p:sp>
        <p:nvSpPr>
          <p:cNvPr id="11" name="Freeform: Shape 10">
            <a:extLst>
              <a:ext uri="{FF2B5EF4-FFF2-40B4-BE49-F238E27FC236}">
                <a16:creationId xmlns:a16="http://schemas.microsoft.com/office/drawing/2014/main" id="{0A8C6A21-8388-2542-01E5-5CC2D56ABB83}"/>
              </a:ext>
            </a:extLst>
          </p:cNvPr>
          <p:cNvSpPr/>
          <p:nvPr/>
        </p:nvSpPr>
        <p:spPr>
          <a:xfrm>
            <a:off x="905412" y="1690688"/>
            <a:ext cx="3283803" cy="1283960"/>
          </a:xfrm>
          <a:custGeom>
            <a:avLst/>
            <a:gdLst>
              <a:gd name="connsiteX0" fmla="*/ 0 w 3283803"/>
              <a:gd name="connsiteY0" fmla="*/ 0 h 1283960"/>
              <a:gd name="connsiteX1" fmla="*/ 3283803 w 3283803"/>
              <a:gd name="connsiteY1" fmla="*/ 0 h 1283960"/>
              <a:gd name="connsiteX2" fmla="*/ 3283803 w 3283803"/>
              <a:gd name="connsiteY2" fmla="*/ 1283960 h 1283960"/>
              <a:gd name="connsiteX3" fmla="*/ 0 w 3283803"/>
              <a:gd name="connsiteY3" fmla="*/ 1283960 h 1283960"/>
              <a:gd name="connsiteX4" fmla="*/ 0 w 3283803"/>
              <a:gd name="connsiteY4" fmla="*/ 0 h 128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1283960">
                <a:moveTo>
                  <a:pt x="0" y="0"/>
                </a:moveTo>
                <a:lnTo>
                  <a:pt x="3283803" y="0"/>
                </a:lnTo>
                <a:lnTo>
                  <a:pt x="3283803" y="1283960"/>
                </a:lnTo>
                <a:lnTo>
                  <a:pt x="0" y="1283960"/>
                </a:lnTo>
                <a:lnTo>
                  <a:pt x="0" y="0"/>
                </a:lnTo>
                <a:close/>
              </a:path>
            </a:pathLst>
          </a:custGeom>
          <a:noFill/>
          <a:ln>
            <a:noFill/>
          </a:ln>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24367" tIns="165100" rIns="324367" bIns="165100" numCol="1" spcCol="1270" anchor="ctr" anchorCtr="0">
            <a:noAutofit/>
          </a:bodyPr>
          <a:lstStyle/>
          <a:p>
            <a:pPr marL="0" lvl="0" indent="0" algn="l" defTabSz="2933700">
              <a:lnSpc>
                <a:spcPct val="90000"/>
              </a:lnSpc>
              <a:spcBef>
                <a:spcPct val="0"/>
              </a:spcBef>
              <a:spcAft>
                <a:spcPct val="35000"/>
              </a:spcAft>
              <a:buNone/>
            </a:pPr>
            <a:endParaRPr lang="en-US" sz="6600" kern="1200" dirty="0"/>
          </a:p>
        </p:txBody>
      </p:sp>
      <p:sp>
        <p:nvSpPr>
          <p:cNvPr id="12" name="Freeform: Shape 11">
            <a:extLst>
              <a:ext uri="{FF2B5EF4-FFF2-40B4-BE49-F238E27FC236}">
                <a16:creationId xmlns:a16="http://schemas.microsoft.com/office/drawing/2014/main" id="{5A1B1FC2-B8C8-0D5F-F250-1D86F383ED2A}"/>
              </a:ext>
            </a:extLst>
          </p:cNvPr>
          <p:cNvSpPr/>
          <p:nvPr/>
        </p:nvSpPr>
        <p:spPr>
          <a:xfrm>
            <a:off x="4451920" y="1690688"/>
            <a:ext cx="3283803" cy="2241232"/>
          </a:xfrm>
          <a:custGeom>
            <a:avLst/>
            <a:gdLst>
              <a:gd name="connsiteX0" fmla="*/ 0 w 3283803"/>
              <a:gd name="connsiteY0" fmla="*/ 0 h 3209902"/>
              <a:gd name="connsiteX1" fmla="*/ 3283803 w 3283803"/>
              <a:gd name="connsiteY1" fmla="*/ 0 h 3209902"/>
              <a:gd name="connsiteX2" fmla="*/ 3283803 w 3283803"/>
              <a:gd name="connsiteY2" fmla="*/ 3209902 h 3209902"/>
              <a:gd name="connsiteX3" fmla="*/ 0 w 3283803"/>
              <a:gd name="connsiteY3" fmla="*/ 3209902 h 3209902"/>
              <a:gd name="connsiteX4" fmla="*/ 0 w 3283803"/>
              <a:gd name="connsiteY4" fmla="*/ 0 h 320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3209902">
                <a:moveTo>
                  <a:pt x="0" y="0"/>
                </a:moveTo>
                <a:lnTo>
                  <a:pt x="3283803" y="0"/>
                </a:lnTo>
                <a:lnTo>
                  <a:pt x="3283803" y="3209902"/>
                </a:lnTo>
                <a:lnTo>
                  <a:pt x="0" y="3209902"/>
                </a:lnTo>
                <a:lnTo>
                  <a:pt x="0" y="0"/>
                </a:lnTo>
                <a:close/>
              </a:path>
            </a:pathLst>
          </a:custGeom>
          <a:solidFill>
            <a:srgbClr val="31A8DF"/>
          </a:solidFill>
          <a:ln>
            <a:noFill/>
          </a:ln>
        </p:spPr>
        <p:style>
          <a:lnRef idx="2">
            <a:schemeClr val="accent5">
              <a:hueOff val="-6076075"/>
              <a:satOff val="-413"/>
              <a:lumOff val="981"/>
              <a:alphaOff val="0"/>
            </a:schemeClr>
          </a:lnRef>
          <a:fillRef idx="1">
            <a:schemeClr val="accent5">
              <a:hueOff val="-6076075"/>
              <a:satOff val="-413"/>
              <a:lumOff val="981"/>
              <a:alphaOff val="0"/>
            </a:schemeClr>
          </a:fillRef>
          <a:effectRef idx="0">
            <a:schemeClr val="accent5">
              <a:hueOff val="-6076075"/>
              <a:satOff val="-413"/>
              <a:lumOff val="981"/>
              <a:alphaOff val="0"/>
            </a:schemeClr>
          </a:effectRef>
          <a:fontRef idx="minor">
            <a:schemeClr val="lt1"/>
          </a:fontRef>
        </p:style>
        <p:txBody>
          <a:bodyPr spcFirstLastPara="0" vert="horz" wrap="square" lIns="324367" tIns="1283960" rIns="324367" bIns="330201" numCol="1" spcCol="1270" anchor="t" anchorCtr="0">
            <a:noAutofit/>
          </a:bodyPr>
          <a:lstStyle/>
          <a:p>
            <a:pPr lvl="0" algn="ctr" defTabSz="800100">
              <a:lnSpc>
                <a:spcPct val="90000"/>
              </a:lnSpc>
              <a:spcBef>
                <a:spcPct val="0"/>
              </a:spcBef>
              <a:spcAft>
                <a:spcPct val="35000"/>
              </a:spcAft>
            </a:pPr>
            <a:r>
              <a:rPr lang="es-ES" sz="1600" dirty="0"/>
              <a:t>¡Envíe sus comentarios antes del 13 de diciembre de 2024!</a:t>
            </a:r>
          </a:p>
        </p:txBody>
      </p:sp>
      <p:sp>
        <p:nvSpPr>
          <p:cNvPr id="13" name="Freeform: Shape 12">
            <a:extLst>
              <a:ext uri="{FF2B5EF4-FFF2-40B4-BE49-F238E27FC236}">
                <a16:creationId xmlns:a16="http://schemas.microsoft.com/office/drawing/2014/main" id="{D2E2861A-3E96-18E8-6347-C817C4BD16B4}"/>
              </a:ext>
            </a:extLst>
          </p:cNvPr>
          <p:cNvSpPr/>
          <p:nvPr/>
        </p:nvSpPr>
        <p:spPr>
          <a:xfrm>
            <a:off x="4451920" y="1690688"/>
            <a:ext cx="3283803" cy="1283960"/>
          </a:xfrm>
          <a:custGeom>
            <a:avLst/>
            <a:gdLst>
              <a:gd name="connsiteX0" fmla="*/ 0 w 3283803"/>
              <a:gd name="connsiteY0" fmla="*/ 0 h 1283960"/>
              <a:gd name="connsiteX1" fmla="*/ 3283803 w 3283803"/>
              <a:gd name="connsiteY1" fmla="*/ 0 h 1283960"/>
              <a:gd name="connsiteX2" fmla="*/ 3283803 w 3283803"/>
              <a:gd name="connsiteY2" fmla="*/ 1283960 h 1283960"/>
              <a:gd name="connsiteX3" fmla="*/ 0 w 3283803"/>
              <a:gd name="connsiteY3" fmla="*/ 1283960 h 1283960"/>
              <a:gd name="connsiteX4" fmla="*/ 0 w 3283803"/>
              <a:gd name="connsiteY4" fmla="*/ 0 h 128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1283960">
                <a:moveTo>
                  <a:pt x="0" y="0"/>
                </a:moveTo>
                <a:lnTo>
                  <a:pt x="3283803" y="0"/>
                </a:lnTo>
                <a:lnTo>
                  <a:pt x="3283803" y="1283960"/>
                </a:lnTo>
                <a:lnTo>
                  <a:pt x="0" y="1283960"/>
                </a:lnTo>
                <a:lnTo>
                  <a:pt x="0" y="0"/>
                </a:lnTo>
                <a:close/>
              </a:path>
            </a:pathLst>
          </a:custGeom>
          <a:noFill/>
          <a:ln>
            <a:noFill/>
          </a:ln>
          <a:sp3d/>
        </p:spPr>
        <p:style>
          <a:lnRef idx="2">
            <a:scrgbClr r="0" g="0" b="0"/>
          </a:lnRef>
          <a:fillRef idx="1">
            <a:scrgbClr r="0" g="0" b="0"/>
          </a:fillRef>
          <a:effectRef idx="0">
            <a:schemeClr val="accent5">
              <a:hueOff val="-6076075"/>
              <a:satOff val="-413"/>
              <a:lumOff val="981"/>
              <a:alphaOff val="0"/>
            </a:schemeClr>
          </a:effectRef>
          <a:fontRef idx="minor">
            <a:schemeClr val="lt1"/>
          </a:fontRef>
        </p:style>
        <p:txBody>
          <a:bodyPr spcFirstLastPara="0" vert="horz" wrap="square" lIns="324367" tIns="165100" rIns="324367" bIns="165100" numCol="1" spcCol="1270" anchor="ctr" anchorCtr="0">
            <a:noAutofit/>
          </a:bodyPr>
          <a:lstStyle/>
          <a:p>
            <a:pPr marL="0" lvl="0" indent="0" algn="l" defTabSz="2933700">
              <a:lnSpc>
                <a:spcPct val="90000"/>
              </a:lnSpc>
              <a:spcBef>
                <a:spcPct val="0"/>
              </a:spcBef>
              <a:spcAft>
                <a:spcPct val="35000"/>
              </a:spcAft>
              <a:buNone/>
            </a:pPr>
            <a:endParaRPr lang="en-US" sz="6600" kern="1200" dirty="0"/>
          </a:p>
        </p:txBody>
      </p:sp>
      <p:sp>
        <p:nvSpPr>
          <p:cNvPr id="14" name="Freeform: Shape 13">
            <a:extLst>
              <a:ext uri="{FF2B5EF4-FFF2-40B4-BE49-F238E27FC236}">
                <a16:creationId xmlns:a16="http://schemas.microsoft.com/office/drawing/2014/main" id="{9C271C15-E301-43A0-A1B0-DD8D67F8D164}"/>
              </a:ext>
            </a:extLst>
          </p:cNvPr>
          <p:cNvSpPr/>
          <p:nvPr/>
        </p:nvSpPr>
        <p:spPr>
          <a:xfrm>
            <a:off x="7998427" y="1690688"/>
            <a:ext cx="3355373" cy="2241232"/>
          </a:xfrm>
          <a:custGeom>
            <a:avLst/>
            <a:gdLst>
              <a:gd name="connsiteX0" fmla="*/ 0 w 3283803"/>
              <a:gd name="connsiteY0" fmla="*/ 0 h 3209902"/>
              <a:gd name="connsiteX1" fmla="*/ 3283803 w 3283803"/>
              <a:gd name="connsiteY1" fmla="*/ 0 h 3209902"/>
              <a:gd name="connsiteX2" fmla="*/ 3283803 w 3283803"/>
              <a:gd name="connsiteY2" fmla="*/ 3209902 h 3209902"/>
              <a:gd name="connsiteX3" fmla="*/ 0 w 3283803"/>
              <a:gd name="connsiteY3" fmla="*/ 3209902 h 3209902"/>
              <a:gd name="connsiteX4" fmla="*/ 0 w 3283803"/>
              <a:gd name="connsiteY4" fmla="*/ 0 h 320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3209902">
                <a:moveTo>
                  <a:pt x="0" y="0"/>
                </a:moveTo>
                <a:lnTo>
                  <a:pt x="3283803" y="0"/>
                </a:lnTo>
                <a:lnTo>
                  <a:pt x="3283803" y="3209902"/>
                </a:lnTo>
                <a:lnTo>
                  <a:pt x="0" y="3209902"/>
                </a:lnTo>
                <a:lnTo>
                  <a:pt x="0" y="0"/>
                </a:lnTo>
                <a:close/>
              </a:path>
            </a:pathLst>
          </a:custGeom>
          <a:solidFill>
            <a:srgbClr val="238ACB"/>
          </a:solidFill>
          <a:ln>
            <a:noFill/>
          </a:ln>
        </p:spPr>
        <p:style>
          <a:lnRef idx="2">
            <a:schemeClr val="accent5">
              <a:hueOff val="-12152150"/>
              <a:satOff val="-826"/>
              <a:lumOff val="1961"/>
              <a:alphaOff val="0"/>
            </a:schemeClr>
          </a:lnRef>
          <a:fillRef idx="1">
            <a:schemeClr val="accent5">
              <a:hueOff val="-12152150"/>
              <a:satOff val="-826"/>
              <a:lumOff val="1961"/>
              <a:alphaOff val="0"/>
            </a:schemeClr>
          </a:fillRef>
          <a:effectRef idx="0">
            <a:schemeClr val="accent5">
              <a:hueOff val="-12152150"/>
              <a:satOff val="-826"/>
              <a:lumOff val="1961"/>
              <a:alphaOff val="0"/>
            </a:schemeClr>
          </a:effectRef>
          <a:fontRef idx="minor">
            <a:schemeClr val="lt1"/>
          </a:fontRef>
        </p:style>
        <p:txBody>
          <a:bodyPr spcFirstLastPara="0" vert="horz" wrap="square" lIns="324367" tIns="1283960" rIns="324367" bIns="330201" numCol="1" spcCol="1270" anchor="t" anchorCtr="0">
            <a:noAutofit/>
          </a:bodyPr>
          <a:lstStyle/>
          <a:p>
            <a:pPr lvl="0" algn="ctr" defTabSz="800100">
              <a:lnSpc>
                <a:spcPct val="90000"/>
              </a:lnSpc>
              <a:spcBef>
                <a:spcPct val="0"/>
              </a:spcBef>
              <a:spcAft>
                <a:spcPct val="35000"/>
              </a:spcAft>
            </a:pPr>
            <a:r>
              <a:rPr lang="es-ES" sz="1600" dirty="0">
                <a:solidFill>
                  <a:schemeClr val="bg1"/>
                </a:solidFill>
              </a:rPr>
              <a:t>Contáctenos: </a:t>
            </a:r>
            <a:r>
              <a:rPr lang="en-US" sz="1500" kern="1200" dirty="0">
                <a:solidFill>
                  <a:schemeClr val="bg1"/>
                </a:solidFill>
                <a:hlinkClick r:id="rId3">
                  <a:extLst>
                    <a:ext uri="{A12FA001-AC4F-418D-AE19-62706E023703}">
                      <ahyp:hlinkClr xmlns:ahyp="http://schemas.microsoft.com/office/drawing/2018/hyperlinkcolor" val="tx"/>
                    </a:ext>
                  </a:extLst>
                </a:hlinkClick>
              </a:rPr>
              <a:t>hearingofficer@rideuta.com</a:t>
            </a:r>
            <a:endParaRPr lang="en-US" sz="1500" kern="1200" dirty="0">
              <a:solidFill>
                <a:schemeClr val="bg1"/>
              </a:solidFill>
            </a:endParaRPr>
          </a:p>
        </p:txBody>
      </p:sp>
      <p:sp>
        <p:nvSpPr>
          <p:cNvPr id="15" name="Freeform: Shape 14">
            <a:extLst>
              <a:ext uri="{FF2B5EF4-FFF2-40B4-BE49-F238E27FC236}">
                <a16:creationId xmlns:a16="http://schemas.microsoft.com/office/drawing/2014/main" id="{A1BB2FB3-7DA2-6847-4F64-6C411702BFC1}"/>
              </a:ext>
            </a:extLst>
          </p:cNvPr>
          <p:cNvSpPr/>
          <p:nvPr/>
        </p:nvSpPr>
        <p:spPr>
          <a:xfrm>
            <a:off x="7998427" y="1690688"/>
            <a:ext cx="3283803" cy="1283960"/>
          </a:xfrm>
          <a:custGeom>
            <a:avLst/>
            <a:gdLst>
              <a:gd name="connsiteX0" fmla="*/ 0 w 3283803"/>
              <a:gd name="connsiteY0" fmla="*/ 0 h 1283960"/>
              <a:gd name="connsiteX1" fmla="*/ 3283803 w 3283803"/>
              <a:gd name="connsiteY1" fmla="*/ 0 h 1283960"/>
              <a:gd name="connsiteX2" fmla="*/ 3283803 w 3283803"/>
              <a:gd name="connsiteY2" fmla="*/ 1283960 h 1283960"/>
              <a:gd name="connsiteX3" fmla="*/ 0 w 3283803"/>
              <a:gd name="connsiteY3" fmla="*/ 1283960 h 1283960"/>
              <a:gd name="connsiteX4" fmla="*/ 0 w 3283803"/>
              <a:gd name="connsiteY4" fmla="*/ 0 h 128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1283960">
                <a:moveTo>
                  <a:pt x="0" y="0"/>
                </a:moveTo>
                <a:lnTo>
                  <a:pt x="3283803" y="0"/>
                </a:lnTo>
                <a:lnTo>
                  <a:pt x="3283803" y="1283960"/>
                </a:lnTo>
                <a:lnTo>
                  <a:pt x="0" y="1283960"/>
                </a:lnTo>
                <a:lnTo>
                  <a:pt x="0" y="0"/>
                </a:lnTo>
                <a:close/>
              </a:path>
            </a:pathLst>
          </a:custGeom>
          <a:noFill/>
          <a:ln>
            <a:noFill/>
          </a:ln>
          <a:sp3d/>
        </p:spPr>
        <p:style>
          <a:lnRef idx="2">
            <a:scrgbClr r="0" g="0" b="0"/>
          </a:lnRef>
          <a:fillRef idx="1">
            <a:scrgbClr r="0" g="0" b="0"/>
          </a:fillRef>
          <a:effectRef idx="0">
            <a:schemeClr val="accent5">
              <a:hueOff val="-12152150"/>
              <a:satOff val="-826"/>
              <a:lumOff val="1961"/>
              <a:alphaOff val="0"/>
            </a:schemeClr>
          </a:effectRef>
          <a:fontRef idx="minor">
            <a:schemeClr val="lt1"/>
          </a:fontRef>
        </p:style>
        <p:txBody>
          <a:bodyPr spcFirstLastPara="0" vert="horz" wrap="square" lIns="324367" tIns="165100" rIns="324367" bIns="165100" numCol="1" spcCol="1270" anchor="ctr" anchorCtr="0">
            <a:noAutofit/>
          </a:bodyPr>
          <a:lstStyle/>
          <a:p>
            <a:pPr marL="0" lvl="0" indent="0" algn="l" defTabSz="2933700">
              <a:lnSpc>
                <a:spcPct val="90000"/>
              </a:lnSpc>
              <a:spcBef>
                <a:spcPct val="0"/>
              </a:spcBef>
              <a:spcAft>
                <a:spcPct val="35000"/>
              </a:spcAft>
              <a:buNone/>
            </a:pPr>
            <a:endParaRPr lang="en-US" sz="6600" kern="1200" dirty="0"/>
          </a:p>
        </p:txBody>
      </p:sp>
      <p:sp>
        <p:nvSpPr>
          <p:cNvPr id="16" name="Oval 15">
            <a:extLst>
              <a:ext uri="{FF2B5EF4-FFF2-40B4-BE49-F238E27FC236}">
                <a16:creationId xmlns:a16="http://schemas.microsoft.com/office/drawing/2014/main" id="{C06FBCED-BFB2-CD80-FB48-96BD5434699D}"/>
              </a:ext>
            </a:extLst>
          </p:cNvPr>
          <p:cNvSpPr/>
          <p:nvPr/>
        </p:nvSpPr>
        <p:spPr>
          <a:xfrm>
            <a:off x="2090772" y="1876831"/>
            <a:ext cx="911674" cy="911674"/>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7" name="Rectangle 16" descr="Laptop with solid fill">
            <a:extLst>
              <a:ext uri="{FF2B5EF4-FFF2-40B4-BE49-F238E27FC236}">
                <a16:creationId xmlns:a16="http://schemas.microsoft.com/office/drawing/2014/main" id="{66F96AA9-041A-D297-C119-985C22984186}"/>
              </a:ext>
            </a:extLst>
          </p:cNvPr>
          <p:cNvSpPr/>
          <p:nvPr/>
        </p:nvSpPr>
        <p:spPr>
          <a:xfrm>
            <a:off x="2282225" y="2068283"/>
            <a:ext cx="528770" cy="528770"/>
          </a:xfrm>
          <a:prstGeom prst="rect">
            <a:avLst/>
          </a:prstGeom>
          <a:blipFill>
            <a:blip r:embed="rId4">
              <a:extLs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17">
            <a:extLst>
              <a:ext uri="{FF2B5EF4-FFF2-40B4-BE49-F238E27FC236}">
                <a16:creationId xmlns:a16="http://schemas.microsoft.com/office/drawing/2014/main" id="{46E21A8F-2979-2170-672C-4B944056A87E}"/>
              </a:ext>
            </a:extLst>
          </p:cNvPr>
          <p:cNvSpPr/>
          <p:nvPr/>
        </p:nvSpPr>
        <p:spPr>
          <a:xfrm>
            <a:off x="5559138" y="1876831"/>
            <a:ext cx="911674" cy="911674"/>
          </a:xfrm>
          <a:prstGeom prst="ellipse">
            <a:avLst/>
          </a:prstGeom>
          <a:solidFill>
            <a:srgbClr val="238ACB"/>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9" name="Rectangle 18" descr="Checkmark">
            <a:extLst>
              <a:ext uri="{FF2B5EF4-FFF2-40B4-BE49-F238E27FC236}">
                <a16:creationId xmlns:a16="http://schemas.microsoft.com/office/drawing/2014/main" id="{342A9C0E-DBEF-367D-7FFD-26009E2287F3}"/>
              </a:ext>
            </a:extLst>
          </p:cNvPr>
          <p:cNvSpPr/>
          <p:nvPr/>
        </p:nvSpPr>
        <p:spPr>
          <a:xfrm>
            <a:off x="5750589" y="2068283"/>
            <a:ext cx="528770" cy="528770"/>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19">
            <a:extLst>
              <a:ext uri="{FF2B5EF4-FFF2-40B4-BE49-F238E27FC236}">
                <a16:creationId xmlns:a16="http://schemas.microsoft.com/office/drawing/2014/main" id="{A8E5C219-8DA1-E849-5754-829985C97FEF}"/>
              </a:ext>
            </a:extLst>
          </p:cNvPr>
          <p:cNvSpPr/>
          <p:nvPr/>
        </p:nvSpPr>
        <p:spPr>
          <a:xfrm>
            <a:off x="9189554" y="1876831"/>
            <a:ext cx="911674" cy="911674"/>
          </a:xfrm>
          <a:prstGeom prst="ellipse">
            <a:avLst/>
          </a:prstGeom>
          <a:solidFill>
            <a:srgbClr val="1A6798"/>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1" name="Rectangle 20" descr="Email">
            <a:extLst>
              <a:ext uri="{FF2B5EF4-FFF2-40B4-BE49-F238E27FC236}">
                <a16:creationId xmlns:a16="http://schemas.microsoft.com/office/drawing/2014/main" id="{1F383450-CC89-C65C-A26C-22360DEDE5D6}"/>
              </a:ext>
            </a:extLst>
          </p:cNvPr>
          <p:cNvSpPr/>
          <p:nvPr/>
        </p:nvSpPr>
        <p:spPr>
          <a:xfrm>
            <a:off x="9381005" y="2068283"/>
            <a:ext cx="528770" cy="528770"/>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2EBF2033-6E0B-0A11-B674-E22D89FBAA1C}"/>
              </a:ext>
            </a:extLst>
          </p:cNvPr>
          <p:cNvSpPr txBox="1"/>
          <p:nvPr/>
        </p:nvSpPr>
        <p:spPr>
          <a:xfrm>
            <a:off x="838200" y="4300211"/>
            <a:ext cx="9777984" cy="1881990"/>
          </a:xfrm>
          <a:prstGeom prst="rect">
            <a:avLst/>
          </a:prstGeom>
          <a:noFill/>
        </p:spPr>
        <p:txBody>
          <a:bodyPr wrap="square">
            <a:spAutoFit/>
          </a:bodyPr>
          <a:lstStyle/>
          <a:p>
            <a:pPr marR="0" lvl="0">
              <a:lnSpc>
                <a:spcPct val="107000"/>
              </a:lnSpc>
              <a:spcBef>
                <a:spcPts val="0"/>
              </a:spcBef>
              <a:spcAft>
                <a:spcPts val="800"/>
              </a:spcAft>
              <a:buSzPts val="1000"/>
            </a:pPr>
            <a:r>
              <a:rPr lang="es-ES" sz="1700" b="1" dirty="0">
                <a:latin typeface="Aptos" panose="020B0004020202020204" pitchFamily="34" charset="0"/>
                <a:ea typeface="Aptos" panose="020B0004020202020204" pitchFamily="34" charset="0"/>
                <a:cs typeface="Arial" panose="020B0604020202020204" pitchFamily="34" charset="0"/>
              </a:rPr>
              <a:t>Envíe sus comentarios antes del 13 de diciembre</a:t>
            </a:r>
          </a:p>
          <a:p>
            <a:pPr marL="342900" marR="0" lvl="0" indent="-342900">
              <a:lnSpc>
                <a:spcPct val="107000"/>
              </a:lnSpc>
              <a:spcBef>
                <a:spcPts val="0"/>
              </a:spcBef>
              <a:spcAft>
                <a:spcPts val="800"/>
              </a:spcAft>
              <a:buSzPts val="1000"/>
              <a:buFont typeface="Symbol" panose="05050102010706020507" pitchFamily="18" charset="2"/>
              <a:buChar char=""/>
            </a:pPr>
            <a:r>
              <a:rPr lang="es-ES" sz="1700" b="1" dirty="0">
                <a:latin typeface="Aptos" panose="020B0004020202020204" pitchFamily="34" charset="0"/>
                <a:ea typeface="Aptos" panose="020B0004020202020204" pitchFamily="34" charset="0"/>
                <a:cs typeface="Arial" panose="020B0604020202020204" pitchFamily="34" charset="0"/>
              </a:rPr>
              <a:t>En línea:</a:t>
            </a:r>
            <a:r>
              <a:rPr lang="es-ES" sz="1700" dirty="0">
                <a:latin typeface="Aptos" panose="020B0004020202020204" pitchFamily="34" charset="0"/>
                <a:ea typeface="Aptos" panose="020B0004020202020204" pitchFamily="34" charset="0"/>
                <a:cs typeface="Arial" panose="020B0604020202020204" pitchFamily="34" charset="0"/>
              </a:rPr>
              <a:t> rideuta.com/</a:t>
            </a:r>
            <a:r>
              <a:rPr lang="es-ES" sz="1700" dirty="0" err="1">
                <a:latin typeface="Aptos" panose="020B0004020202020204" pitchFamily="34" charset="0"/>
                <a:ea typeface="Aptos" panose="020B0004020202020204" pitchFamily="34" charset="0"/>
                <a:cs typeface="Arial" panose="020B0604020202020204" pitchFamily="34" charset="0"/>
              </a:rPr>
              <a:t>ChangeDay</a:t>
            </a:r>
            <a:endParaRPr lang="es-ES" sz="1700" dirty="0">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pPr>
            <a:r>
              <a:rPr lang="es-ES" sz="1700" b="1" dirty="0">
                <a:latin typeface="Aptos" panose="020B0004020202020204" pitchFamily="34" charset="0"/>
                <a:ea typeface="Aptos" panose="020B0004020202020204" pitchFamily="34" charset="0"/>
                <a:cs typeface="Arial" panose="020B0604020202020204" pitchFamily="34" charset="0"/>
              </a:rPr>
              <a:t>Correo electrónico:</a:t>
            </a:r>
            <a:r>
              <a:rPr lang="es-ES" sz="1700" dirty="0">
                <a:latin typeface="Aptos" panose="020B0004020202020204" pitchFamily="34" charset="0"/>
                <a:ea typeface="Aptos" panose="020B0004020202020204" pitchFamily="34" charset="0"/>
                <a:cs typeface="Arial" panose="020B0604020202020204" pitchFamily="34" charset="0"/>
              </a:rPr>
              <a:t>  </a:t>
            </a:r>
            <a:r>
              <a:rPr lang="es-ES" sz="1700" u="sng" dirty="0">
                <a:solidFill>
                  <a:srgbClr val="467886"/>
                </a:solidFill>
                <a:latin typeface="Aptos" panose="020B0004020202020204" pitchFamily="34" charset="0"/>
                <a:ea typeface="Aptos" panose="020B0004020202020204" pitchFamily="34" charset="0"/>
                <a:cs typeface="Arial" panose="020B0604020202020204" pitchFamily="34" charset="0"/>
                <a:hlinkClick r:id="rId3"/>
              </a:rPr>
              <a:t>hearingofficer@rideuta.com</a:t>
            </a:r>
            <a:r>
              <a:rPr lang="es-ES" sz="1700" dirty="0">
                <a:latin typeface="Aptos" panose="020B0004020202020204" pitchFamily="34" charset="0"/>
                <a:ea typeface="Aptos" panose="020B0004020202020204" pitchFamily="34" charset="0"/>
                <a:cs typeface="Arial" panose="020B0604020202020204" pitchFamily="34" charset="0"/>
              </a:rPr>
              <a:t>   </a:t>
            </a:r>
          </a:p>
          <a:p>
            <a:pPr marL="342900" marR="0" lvl="0" indent="-342900">
              <a:lnSpc>
                <a:spcPct val="107000"/>
              </a:lnSpc>
              <a:spcBef>
                <a:spcPts val="0"/>
              </a:spcBef>
              <a:spcAft>
                <a:spcPts val="800"/>
              </a:spcAft>
              <a:buSzPts val="1000"/>
              <a:buFont typeface="Symbol" panose="05050102010706020507" pitchFamily="18" charset="2"/>
              <a:buChar char=""/>
            </a:pPr>
            <a:r>
              <a:rPr lang="es-ES" sz="1700" b="1" dirty="0">
                <a:latin typeface="Aptos" panose="020B0004020202020204" pitchFamily="34" charset="0"/>
                <a:ea typeface="Aptos" panose="020B0004020202020204" pitchFamily="34" charset="0"/>
                <a:cs typeface="Arial" panose="020B0604020202020204" pitchFamily="34" charset="0"/>
              </a:rPr>
              <a:t>Teléfono:</a:t>
            </a:r>
            <a:r>
              <a:rPr lang="es-ES" sz="1700" dirty="0">
                <a:latin typeface="Aptos" panose="020B0004020202020204" pitchFamily="34" charset="0"/>
                <a:ea typeface="Aptos" panose="020B0004020202020204" pitchFamily="34" charset="0"/>
                <a:cs typeface="Arial" panose="020B0604020202020204" pitchFamily="34" charset="0"/>
              </a:rPr>
              <a:t>  801-287-3888 </a:t>
            </a:r>
          </a:p>
          <a:p>
            <a:pPr marL="342900" marR="0" lvl="0" indent="-342900">
              <a:lnSpc>
                <a:spcPct val="107000"/>
              </a:lnSpc>
              <a:spcBef>
                <a:spcPts val="0"/>
              </a:spcBef>
              <a:spcAft>
                <a:spcPts val="800"/>
              </a:spcAft>
              <a:buSzPts val="1000"/>
              <a:buFont typeface="Symbol" panose="05050102010706020507" pitchFamily="18" charset="2"/>
              <a:buChar char=""/>
            </a:pPr>
            <a:r>
              <a:rPr lang="es-ES" sz="1700" b="1" dirty="0">
                <a:latin typeface="Aptos" panose="020B0004020202020204" pitchFamily="34" charset="0"/>
                <a:ea typeface="Aptos" panose="020B0004020202020204" pitchFamily="34" charset="0"/>
                <a:cs typeface="Arial" panose="020B0604020202020204" pitchFamily="34" charset="0"/>
              </a:rPr>
              <a:t>Correo:</a:t>
            </a:r>
            <a:r>
              <a:rPr lang="es-ES" sz="1700" dirty="0">
                <a:latin typeface="Aptos" panose="020B0004020202020204" pitchFamily="34" charset="0"/>
                <a:ea typeface="Aptos" panose="020B0004020202020204" pitchFamily="34" charset="0"/>
                <a:cs typeface="Arial" panose="020B0604020202020204" pitchFamily="34" charset="0"/>
              </a:rPr>
              <a:t> Utah </a:t>
            </a:r>
            <a:r>
              <a:rPr lang="es-ES" sz="1700" dirty="0" err="1">
                <a:latin typeface="Aptos" panose="020B0004020202020204" pitchFamily="34" charset="0"/>
                <a:ea typeface="Aptos" panose="020B0004020202020204" pitchFamily="34" charset="0"/>
                <a:cs typeface="Arial" panose="020B0604020202020204" pitchFamily="34" charset="0"/>
              </a:rPr>
              <a:t>Transit</a:t>
            </a:r>
            <a:r>
              <a:rPr lang="es-ES" sz="1700" dirty="0">
                <a:latin typeface="Aptos" panose="020B0004020202020204" pitchFamily="34" charset="0"/>
                <a:ea typeface="Aptos" panose="020B0004020202020204" pitchFamily="34" charset="0"/>
                <a:cs typeface="Arial" panose="020B0604020202020204" pitchFamily="34" charset="0"/>
              </a:rPr>
              <a:t> </a:t>
            </a:r>
            <a:r>
              <a:rPr lang="es-ES" sz="1700" dirty="0" err="1">
                <a:latin typeface="Aptos" panose="020B0004020202020204" pitchFamily="34" charset="0"/>
                <a:ea typeface="Aptos" panose="020B0004020202020204" pitchFamily="34" charset="0"/>
                <a:cs typeface="Arial" panose="020B0604020202020204" pitchFamily="34" charset="0"/>
              </a:rPr>
              <a:t>Authority</a:t>
            </a:r>
            <a:r>
              <a:rPr lang="es-ES" sz="1700" dirty="0">
                <a:latin typeface="Aptos" panose="020B0004020202020204" pitchFamily="34" charset="0"/>
                <a:ea typeface="Aptos" panose="020B0004020202020204" pitchFamily="34" charset="0"/>
                <a:cs typeface="Arial" panose="020B0604020202020204" pitchFamily="34" charset="0"/>
              </a:rPr>
              <a:t>, C/O </a:t>
            </a:r>
            <a:r>
              <a:rPr lang="es-ES" sz="1700" dirty="0" err="1">
                <a:latin typeface="Aptos" panose="020B0004020202020204" pitchFamily="34" charset="0"/>
                <a:ea typeface="Aptos" panose="020B0004020202020204" pitchFamily="34" charset="0"/>
                <a:cs typeface="Arial" panose="020B0604020202020204" pitchFamily="34" charset="0"/>
              </a:rPr>
              <a:t>Jolisha</a:t>
            </a:r>
            <a:r>
              <a:rPr lang="es-ES" sz="1700" dirty="0">
                <a:latin typeface="Aptos" panose="020B0004020202020204" pitchFamily="34" charset="0"/>
                <a:ea typeface="Aptos" panose="020B0004020202020204" pitchFamily="34" charset="0"/>
                <a:cs typeface="Arial" panose="020B0604020202020204" pitchFamily="34" charset="0"/>
              </a:rPr>
              <a:t> </a:t>
            </a:r>
            <a:r>
              <a:rPr lang="es-ES" sz="1700" dirty="0" err="1">
                <a:latin typeface="Aptos" panose="020B0004020202020204" pitchFamily="34" charset="0"/>
                <a:ea typeface="Aptos" panose="020B0004020202020204" pitchFamily="34" charset="0"/>
                <a:cs typeface="Arial" panose="020B0604020202020204" pitchFamily="34" charset="0"/>
              </a:rPr>
              <a:t>Branch</a:t>
            </a:r>
            <a:r>
              <a:rPr lang="es-ES" sz="1700" dirty="0">
                <a:latin typeface="Aptos" panose="020B0004020202020204" pitchFamily="34" charset="0"/>
                <a:ea typeface="Aptos" panose="020B0004020202020204" pitchFamily="34" charset="0"/>
                <a:cs typeface="Arial" panose="020B0604020202020204" pitchFamily="34" charset="0"/>
              </a:rPr>
              <a:t>, 669 W. 200 S., Salt Lake City, UT 84101 </a:t>
            </a:r>
            <a:r>
              <a:rPr lang="en-US" sz="1700" kern="100" dirty="0">
                <a:effectLst/>
                <a:latin typeface="Aptos" panose="020B00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32023198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14BD-6FC6-4014-A247-1A1598778A55}"/>
              </a:ext>
            </a:extLst>
          </p:cNvPr>
          <p:cNvSpPr>
            <a:spLocks noGrp="1"/>
          </p:cNvSpPr>
          <p:nvPr>
            <p:ph type="title"/>
          </p:nvPr>
        </p:nvSpPr>
        <p:spPr/>
        <p:txBody>
          <a:bodyPr/>
          <a:lstStyle/>
          <a:p>
            <a:r>
              <a:rPr lang="es-ES" dirty="0"/>
              <a:t>Pasos a seguir</a:t>
            </a:r>
            <a:endParaRPr lang="en-US" dirty="0"/>
          </a:p>
        </p:txBody>
      </p:sp>
      <p:sp>
        <p:nvSpPr>
          <p:cNvPr id="3" name="Content Placeholder 2">
            <a:extLst>
              <a:ext uri="{FF2B5EF4-FFF2-40B4-BE49-F238E27FC236}">
                <a16:creationId xmlns:a16="http://schemas.microsoft.com/office/drawing/2014/main" id="{481BD365-D4FF-4453-82CE-91191777C27B}"/>
              </a:ext>
            </a:extLst>
          </p:cNvPr>
          <p:cNvSpPr>
            <a:spLocks noGrp="1"/>
          </p:cNvSpPr>
          <p:nvPr>
            <p:ph idx="1"/>
          </p:nvPr>
        </p:nvSpPr>
        <p:spPr>
          <a:xfrm>
            <a:off x="838200" y="1571946"/>
            <a:ext cx="10515600" cy="4605017"/>
          </a:xfrm>
        </p:spPr>
        <p:txBody>
          <a:bodyPr vert="horz" lIns="91440" tIns="45720" rIns="91440" bIns="45720" rtlCol="0" anchor="t">
            <a:normAutofit/>
          </a:bodyPr>
          <a:lstStyle/>
          <a:p>
            <a:pPr>
              <a:spcBef>
                <a:spcPts val="600"/>
              </a:spcBef>
            </a:pPr>
            <a:r>
              <a:rPr lang="es-ES" sz="1800" dirty="0"/>
              <a:t>Período de 30 días para comentarios públicos: desde hoy, 13 de noviembre, hasta el 13 de diciembre</a:t>
            </a:r>
          </a:p>
          <a:p>
            <a:pPr>
              <a:spcBef>
                <a:spcPts val="600"/>
              </a:spcBef>
            </a:pPr>
            <a:r>
              <a:rPr lang="es-ES" sz="1800" dirty="0"/>
              <a:t>Continúa el análisis del Título VI</a:t>
            </a:r>
          </a:p>
          <a:p>
            <a:pPr>
              <a:spcBef>
                <a:spcPts val="600"/>
              </a:spcBef>
            </a:pPr>
            <a:r>
              <a:rPr lang="es-ES" sz="1800" dirty="0"/>
              <a:t>Enero de 2025</a:t>
            </a:r>
          </a:p>
          <a:p>
            <a:pPr lvl="1">
              <a:spcBef>
                <a:spcPts val="600"/>
              </a:spcBef>
            </a:pPr>
            <a:r>
              <a:rPr lang="es-ES" dirty="0"/>
              <a:t>Finaliza el análisis del Título VI</a:t>
            </a:r>
          </a:p>
          <a:p>
            <a:pPr lvl="1">
              <a:spcBef>
                <a:spcPts val="600"/>
              </a:spcBef>
            </a:pPr>
            <a:r>
              <a:rPr lang="es-ES" dirty="0"/>
              <a:t>Se consideran los comentarios del público</a:t>
            </a:r>
          </a:p>
          <a:p>
            <a:pPr lvl="1">
              <a:spcBef>
                <a:spcPts val="600"/>
              </a:spcBef>
            </a:pPr>
            <a:r>
              <a:rPr lang="es-ES" dirty="0"/>
              <a:t>Se finalizan los planes </a:t>
            </a:r>
          </a:p>
          <a:p>
            <a:pPr>
              <a:spcBef>
                <a:spcPts val="600"/>
              </a:spcBef>
            </a:pPr>
            <a:r>
              <a:rPr lang="es-ES" sz="1800" dirty="0"/>
              <a:t>Febrero de 2025 Reunión de la Junta </a:t>
            </a:r>
          </a:p>
          <a:p>
            <a:pPr lvl="1">
              <a:spcBef>
                <a:spcPts val="600"/>
              </a:spcBef>
            </a:pPr>
            <a:r>
              <a:rPr lang="es-ES" dirty="0"/>
              <a:t>Actualización sobre la participación pública, el plan de servicios y el plan de tarifas</a:t>
            </a:r>
          </a:p>
          <a:p>
            <a:pPr lvl="1">
              <a:spcBef>
                <a:spcPts val="600"/>
              </a:spcBef>
            </a:pPr>
            <a:r>
              <a:rPr lang="es-ES" dirty="0"/>
              <a:t>Resolución por la que se aprueba el análisis del Título VI</a:t>
            </a:r>
          </a:p>
          <a:p>
            <a:pPr>
              <a:spcBef>
                <a:spcPts val="600"/>
              </a:spcBef>
            </a:pPr>
            <a:r>
              <a:rPr lang="es-ES" sz="1800" dirty="0"/>
              <a:t>Febrero – abril de 2025 Informe</a:t>
            </a:r>
          </a:p>
          <a:p>
            <a:pPr lvl="1">
              <a:spcBef>
                <a:spcPts val="600"/>
              </a:spcBef>
            </a:pPr>
            <a:r>
              <a:rPr lang="es-ES" dirty="0"/>
              <a:t>Educación comunitaria, divulgación y comunicación</a:t>
            </a:r>
          </a:p>
          <a:p>
            <a:pPr lvl="1">
              <a:spcBef>
                <a:spcPts val="600"/>
              </a:spcBef>
            </a:pPr>
            <a:r>
              <a:rPr lang="es-ES" dirty="0"/>
              <a:t>Preparación para cualquier cambio previsto</a:t>
            </a:r>
          </a:p>
          <a:p>
            <a:pPr>
              <a:spcBef>
                <a:spcPts val="600"/>
              </a:spcBef>
            </a:pPr>
            <a:r>
              <a:rPr lang="es-ES" sz="1800" dirty="0"/>
              <a:t>13 de abril de 2025 Día de Cambio</a:t>
            </a:r>
          </a:p>
          <a:p>
            <a:pPr lvl="1">
              <a:spcBef>
                <a:spcPts val="600"/>
              </a:spcBef>
            </a:pPr>
            <a:r>
              <a:rPr lang="es-ES" i="1" dirty="0"/>
              <a:t>12 de abril de 2026</a:t>
            </a:r>
          </a:p>
          <a:p>
            <a:pPr>
              <a:spcBef>
                <a:spcPts val="600"/>
              </a:spcBef>
            </a:pPr>
            <a:endParaRPr lang="en-US" dirty="0"/>
          </a:p>
        </p:txBody>
      </p:sp>
    </p:spTree>
    <p:extLst>
      <p:ext uri="{BB962C8B-B14F-4D97-AF65-F5344CB8AC3E}">
        <p14:creationId xmlns:p14="http://schemas.microsoft.com/office/powerpoint/2010/main" val="11884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D6128D3-4282-D6BD-F659-91A28B49EF2B}"/>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AC954A41-9534-9EF4-C356-D6DD510037ED}"/>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8B8C1681-1B92-F975-329C-B9A44D8C65B2}"/>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8" name="Oval 27">
            <a:extLst>
              <a:ext uri="{FF2B5EF4-FFF2-40B4-BE49-F238E27FC236}">
                <a16:creationId xmlns:a16="http://schemas.microsoft.com/office/drawing/2014/main" id="{4CB44616-A617-CDBF-C9B5-2C5DCFAFAF41}"/>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9" name="Oval 28">
            <a:extLst>
              <a:ext uri="{FF2B5EF4-FFF2-40B4-BE49-F238E27FC236}">
                <a16:creationId xmlns:a16="http://schemas.microsoft.com/office/drawing/2014/main" id="{76B4CD6E-9018-F419-6F4B-43A3A128817F}"/>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1" name="Picture 1" descr="Chat outline">
            <a:extLst>
              <a:ext uri="{FF2B5EF4-FFF2-40B4-BE49-F238E27FC236}">
                <a16:creationId xmlns:a16="http://schemas.microsoft.com/office/drawing/2014/main" id="{7EDF60D9-D2ED-01EC-5C81-865E5780336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32" name="Picture 13" descr="Crane outline">
            <a:extLst>
              <a:ext uri="{FF2B5EF4-FFF2-40B4-BE49-F238E27FC236}">
                <a16:creationId xmlns:a16="http://schemas.microsoft.com/office/drawing/2014/main" id="{F1ED0FDB-7C60-2446-209E-25ED22AF96F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3" name="Picture 8" descr="Single gear outline">
            <a:extLst>
              <a:ext uri="{FF2B5EF4-FFF2-40B4-BE49-F238E27FC236}">
                <a16:creationId xmlns:a16="http://schemas.microsoft.com/office/drawing/2014/main" id="{8B226DE8-3116-3FF4-58C6-90B57FD3F27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4" name="Picture 11" descr="Bus outline">
            <a:extLst>
              <a:ext uri="{FF2B5EF4-FFF2-40B4-BE49-F238E27FC236}">
                <a16:creationId xmlns:a16="http://schemas.microsoft.com/office/drawing/2014/main" id="{CC5909D2-866C-8550-1928-16CF3490E28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Servicio regional Weber-Davis</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199" y="1825625"/>
            <a:ext cx="5517180" cy="3523266"/>
          </a:xfrm>
        </p:spPr>
        <p:txBody>
          <a:bodyPr vert="horz" lIns="91440" tIns="45720" rIns="91440" bIns="45720" rtlCol="0" anchor="t">
            <a:normAutofit fontScale="85000" lnSpcReduction="10000"/>
          </a:bodyPr>
          <a:lstStyle/>
          <a:p>
            <a:pPr marL="0" indent="0">
              <a:buNone/>
            </a:pPr>
            <a:r>
              <a:rPr lang="es-ES" b="1" u="sng" dirty="0"/>
              <a:t>Ruta 470: </a:t>
            </a:r>
            <a:r>
              <a:rPr lang="es-ES" dirty="0"/>
              <a:t>Hacia </a:t>
            </a:r>
            <a:r>
              <a:rPr lang="es-ES" dirty="0" err="1"/>
              <a:t>Layton</a:t>
            </a:r>
            <a:r>
              <a:rPr lang="es-ES" dirty="0"/>
              <a:t> </a:t>
            </a:r>
            <a:r>
              <a:rPr lang="es-ES" dirty="0" err="1"/>
              <a:t>Hills</a:t>
            </a:r>
            <a:r>
              <a:rPr lang="es-ES" dirty="0"/>
              <a:t> </a:t>
            </a:r>
            <a:r>
              <a:rPr lang="es-ES" dirty="0" err="1"/>
              <a:t>Mall</a:t>
            </a:r>
            <a:endParaRPr lang="es-ES" dirty="0"/>
          </a:p>
          <a:p>
            <a:pPr marL="0" indent="0">
              <a:buNone/>
            </a:pPr>
            <a:r>
              <a:rPr lang="es-ES" b="1" u="sng" dirty="0">
                <a:solidFill>
                  <a:srgbClr val="C00000"/>
                </a:solidFill>
              </a:rPr>
              <a:t>Ruta 626*: </a:t>
            </a:r>
            <a:r>
              <a:rPr lang="es-ES" dirty="0">
                <a:solidFill>
                  <a:srgbClr val="C00000"/>
                </a:solidFill>
              </a:rPr>
              <a:t>Sustituida por la ruta 640 modificada</a:t>
            </a:r>
          </a:p>
          <a:p>
            <a:pPr marL="0" indent="0">
              <a:buNone/>
            </a:pPr>
            <a:r>
              <a:rPr lang="es-ES" b="1" u="sng" dirty="0"/>
              <a:t>Ruta 627*:</a:t>
            </a:r>
            <a:r>
              <a:rPr lang="es-ES" dirty="0"/>
              <a:t> Se extiende a </a:t>
            </a:r>
            <a:r>
              <a:rPr lang="es-ES" dirty="0" err="1"/>
              <a:t>Fruit</a:t>
            </a:r>
            <a:r>
              <a:rPr lang="es-ES" dirty="0"/>
              <a:t> </a:t>
            </a:r>
            <a:r>
              <a:rPr lang="es-ES" dirty="0" err="1"/>
              <a:t>Heights</a:t>
            </a:r>
            <a:r>
              <a:rPr lang="es-ES" dirty="0"/>
              <a:t> Park &amp; </a:t>
            </a:r>
            <a:r>
              <a:rPr lang="es-ES" dirty="0" err="1"/>
              <a:t>Ride</a:t>
            </a:r>
            <a:r>
              <a:rPr lang="es-ES" dirty="0"/>
              <a:t>, </a:t>
            </a:r>
            <a:br>
              <a:rPr lang="es-ES" dirty="0"/>
            </a:br>
            <a:r>
              <a:rPr lang="es-ES" dirty="0"/>
              <a:t>se desvía para mantener la cobertura</a:t>
            </a:r>
          </a:p>
          <a:p>
            <a:pPr marL="0" indent="0">
              <a:buNone/>
            </a:pPr>
            <a:r>
              <a:rPr lang="es-ES" b="1" u="sng" dirty="0"/>
              <a:t>Ruta 628*:</a:t>
            </a:r>
            <a:r>
              <a:rPr lang="es-ES" dirty="0"/>
              <a:t> Sustitución del tranvía por un servicio local</a:t>
            </a:r>
            <a:br>
              <a:rPr lang="es-ES" dirty="0"/>
            </a:br>
            <a:r>
              <a:rPr lang="es-ES" dirty="0"/>
              <a:t>Se desvía hacia las nuevas áreas de cobertura en </a:t>
            </a:r>
            <a:r>
              <a:rPr lang="es-ES" dirty="0" err="1"/>
              <a:t>Layton</a:t>
            </a:r>
            <a:endParaRPr lang="es-ES" dirty="0"/>
          </a:p>
          <a:p>
            <a:pPr marL="0" indent="0">
              <a:buNone/>
            </a:pPr>
            <a:r>
              <a:rPr lang="es-ES" b="1" u="sng" dirty="0"/>
              <a:t>Ruta 640*: </a:t>
            </a:r>
            <a:r>
              <a:rPr lang="es-ES" dirty="0"/>
              <a:t>Se reduce a la estación </a:t>
            </a:r>
            <a:r>
              <a:rPr lang="es-ES" dirty="0" err="1"/>
              <a:t>Clearfield</a:t>
            </a:r>
            <a:br>
              <a:rPr lang="es-ES" dirty="0"/>
            </a:br>
            <a:r>
              <a:rPr lang="es-ES" dirty="0"/>
              <a:t>Se desvía a 5600 South, </a:t>
            </a:r>
            <a:r>
              <a:rPr lang="es-ES" dirty="0">
                <a:solidFill>
                  <a:srgbClr val="C00000"/>
                </a:solidFill>
              </a:rPr>
              <a:t>2000 West</a:t>
            </a:r>
          </a:p>
          <a:p>
            <a:pPr marL="0" indent="0">
              <a:buNone/>
            </a:pPr>
            <a:r>
              <a:rPr lang="es-ES" b="1" u="sng" dirty="0">
                <a:solidFill>
                  <a:srgbClr val="C00000"/>
                </a:solidFill>
                <a:cs typeface="Segoe UI"/>
              </a:rPr>
              <a:t>Ruta 642*:</a:t>
            </a:r>
            <a:r>
              <a:rPr lang="es-ES" dirty="0">
                <a:solidFill>
                  <a:srgbClr val="C00000"/>
                </a:solidFill>
                <a:cs typeface="Segoe UI"/>
              </a:rPr>
              <a:t> Nueva ruta hacia Freeport Center</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786592230"/>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986118">
                  <a:extLst>
                    <a:ext uri="{9D8B030D-6E8A-4147-A177-3AD203B41FA5}">
                      <a16:colId xmlns:a16="http://schemas.microsoft.com/office/drawing/2014/main" val="3037171637"/>
                    </a:ext>
                  </a:extLst>
                </a:gridCol>
                <a:gridCol w="932329">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n-US" sz="1600" dirty="0"/>
                        <a:t>+5 </a:t>
                      </a:r>
                      <a:r>
                        <a:rPr lang="es-ES" sz="1600" dirty="0"/>
                        <a:t>mil</a:t>
                      </a:r>
                      <a:endParaRPr lang="en-US" sz="1600" dirty="0"/>
                    </a:p>
                  </a:txBody>
                  <a:tcPr/>
                </a:tc>
                <a:tc>
                  <a:txBody>
                    <a:bodyPr/>
                    <a:lstStyle/>
                    <a:p>
                      <a:pPr algn="ctr"/>
                      <a:r>
                        <a:rPr lang="en-US" sz="1600" dirty="0"/>
                        <a:t>-1.2</a:t>
                      </a:r>
                      <a:r>
                        <a:rPr lang="en-US" sz="1600" baseline="0" dirty="0"/>
                        <a:t> </a:t>
                      </a:r>
                      <a:r>
                        <a:rPr lang="es-ES" sz="1600" dirty="0"/>
                        <a:t>mil</a:t>
                      </a:r>
                      <a:endParaRPr lang="en-US" sz="1600" dirty="0"/>
                    </a:p>
                  </a:txBody>
                  <a:tcPr/>
                </a:tc>
                <a:tc>
                  <a:txBody>
                    <a:bodyPr/>
                    <a:lstStyle/>
                    <a:p>
                      <a:pPr algn="ctr"/>
                      <a:r>
                        <a:rPr lang="en-US" sz="1600" dirty="0"/>
                        <a:t>+2</a:t>
                      </a:r>
                    </a:p>
                  </a:txBody>
                  <a:tcPr/>
                </a:tc>
                <a:tc>
                  <a:txBody>
                    <a:bodyPr/>
                    <a:lstStyle/>
                    <a:p>
                      <a:pPr lvl="0" algn="ctr">
                        <a:buNone/>
                      </a:pPr>
                      <a:r>
                        <a:rPr lang="en-US" sz="1600" dirty="0"/>
                        <a:t>-5</a:t>
                      </a:r>
                    </a:p>
                  </a:txBody>
                  <a:tcPr/>
                </a:tc>
                <a:extLst>
                  <a:ext uri="{0D108BD9-81ED-4DB2-BD59-A6C34878D82A}">
                    <a16:rowId xmlns:a16="http://schemas.microsoft.com/office/drawing/2014/main" val="588539154"/>
                  </a:ext>
                </a:extLst>
              </a:tr>
            </a:tbl>
          </a:graphicData>
        </a:graphic>
      </p:graphicFrame>
      <p:pic>
        <p:nvPicPr>
          <p:cNvPr id="19" name="Content Placeholder 18">
            <a:extLst>
              <a:ext uri="{FF2B5EF4-FFF2-40B4-BE49-F238E27FC236}">
                <a16:creationId xmlns:a16="http://schemas.microsoft.com/office/drawing/2014/main" id="{1A420373-5133-4BF4-4248-87A6335D8DA1}"/>
              </a:ext>
            </a:extLst>
          </p:cNvPr>
          <p:cNvPicPr>
            <a:picLocks noGrp="1" noChangeAspect="1"/>
          </p:cNvPicPr>
          <p:nvPr>
            <p:ph sz="half" idx="2"/>
          </p:nvPr>
        </p:nvPicPr>
        <p:blipFill>
          <a:blip r:embed="rId11"/>
          <a:stretch>
            <a:fillRect/>
          </a:stretch>
        </p:blipFill>
        <p:spPr>
          <a:xfrm>
            <a:off x="7202284" y="198490"/>
            <a:ext cx="4059708" cy="4930101"/>
          </a:xfrm>
        </p:spPr>
      </p:pic>
      <p:sp>
        <p:nvSpPr>
          <p:cNvPr id="6" name="Slide Number Placeholder 5">
            <a:extLst>
              <a:ext uri="{FF2B5EF4-FFF2-40B4-BE49-F238E27FC236}">
                <a16:creationId xmlns:a16="http://schemas.microsoft.com/office/drawing/2014/main" id="{2969FCB7-61A5-AAB8-42EF-27479E6F6D8A}"/>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8</a:t>
            </a:fld>
            <a:endParaRPr lang="en-US">
              <a:solidFill>
                <a:prstClr val="black">
                  <a:tint val="75000"/>
                </a:prstClr>
              </a:solidFill>
            </a:endParaRPr>
          </a:p>
        </p:txBody>
      </p:sp>
      <p:sp>
        <p:nvSpPr>
          <p:cNvPr id="7" name="TextBox 6">
            <a:extLst>
              <a:ext uri="{FF2B5EF4-FFF2-40B4-BE49-F238E27FC236}">
                <a16:creationId xmlns:a16="http://schemas.microsoft.com/office/drawing/2014/main" id="{C255197B-CE61-5FD1-81EF-8247922607A2}"/>
              </a:ext>
            </a:extLst>
          </p:cNvPr>
          <p:cNvSpPr txBox="1"/>
          <p:nvPr/>
        </p:nvSpPr>
        <p:spPr>
          <a:xfrm>
            <a:off x="7588584" y="2994141"/>
            <a:ext cx="1414170" cy="415498"/>
          </a:xfrm>
          <a:prstGeom prst="rect">
            <a:avLst/>
          </a:prstGeom>
          <a:solidFill>
            <a:schemeClr val="bg1"/>
          </a:solidFill>
        </p:spPr>
        <p:txBody>
          <a:bodyPr wrap="none" lIns="91440" tIns="45720" rIns="91440" bIns="45720" rtlCol="0" anchor="t">
            <a:spAutoFit/>
          </a:bodyPr>
          <a:lstStyle/>
          <a:p>
            <a:pPr algn="ctr"/>
            <a:r>
              <a:rPr lang="es-ES" sz="1050" dirty="0"/>
              <a:t>Estación </a:t>
            </a:r>
            <a:r>
              <a:rPr lang="es-ES" sz="1050" dirty="0" err="1"/>
              <a:t>Clearfield</a:t>
            </a:r>
            <a:endParaRPr lang="es-ES" sz="1050" dirty="0"/>
          </a:p>
          <a:p>
            <a:pPr algn="ctr"/>
            <a:r>
              <a:rPr lang="en-US" sz="1050" dirty="0"/>
              <a:t>470 627 628 640 642</a:t>
            </a:r>
          </a:p>
        </p:txBody>
      </p:sp>
      <p:sp>
        <p:nvSpPr>
          <p:cNvPr id="10" name="TextBox 9">
            <a:extLst>
              <a:ext uri="{FF2B5EF4-FFF2-40B4-BE49-F238E27FC236}">
                <a16:creationId xmlns:a16="http://schemas.microsoft.com/office/drawing/2014/main" id="{7CF756EF-303B-EDF9-363D-DEB3AE2643AD}"/>
              </a:ext>
            </a:extLst>
          </p:cNvPr>
          <p:cNvSpPr txBox="1"/>
          <p:nvPr/>
        </p:nvSpPr>
        <p:spPr>
          <a:xfrm>
            <a:off x="9734522" y="2786392"/>
            <a:ext cx="1160894" cy="415498"/>
          </a:xfrm>
          <a:prstGeom prst="rect">
            <a:avLst/>
          </a:prstGeom>
          <a:solidFill>
            <a:schemeClr val="bg1"/>
          </a:solidFill>
        </p:spPr>
        <p:txBody>
          <a:bodyPr wrap="none" rtlCol="0">
            <a:spAutoFit/>
          </a:bodyPr>
          <a:lstStyle/>
          <a:p>
            <a:pPr algn="ctr"/>
            <a:r>
              <a:rPr lang="en-US" sz="1050" dirty="0"/>
              <a:t>Layton Hills Mall</a:t>
            </a:r>
          </a:p>
          <a:p>
            <a:pPr algn="ctr"/>
            <a:r>
              <a:rPr lang="en-US" sz="1050" dirty="0"/>
              <a:t>470 627 628 640</a:t>
            </a:r>
          </a:p>
        </p:txBody>
      </p:sp>
      <p:sp>
        <p:nvSpPr>
          <p:cNvPr id="12" name="TextBox 11">
            <a:extLst>
              <a:ext uri="{FF2B5EF4-FFF2-40B4-BE49-F238E27FC236}">
                <a16:creationId xmlns:a16="http://schemas.microsoft.com/office/drawing/2014/main" id="{59ED07C2-BFD5-59C7-843B-932AEECCF4F0}"/>
              </a:ext>
            </a:extLst>
          </p:cNvPr>
          <p:cNvSpPr txBox="1"/>
          <p:nvPr/>
        </p:nvSpPr>
        <p:spPr>
          <a:xfrm>
            <a:off x="10621394" y="3974215"/>
            <a:ext cx="1244251" cy="415498"/>
          </a:xfrm>
          <a:prstGeom prst="rect">
            <a:avLst/>
          </a:prstGeom>
          <a:solidFill>
            <a:schemeClr val="bg1"/>
          </a:solidFill>
        </p:spPr>
        <p:txBody>
          <a:bodyPr wrap="none" rtlCol="0">
            <a:spAutoFit/>
          </a:bodyPr>
          <a:lstStyle/>
          <a:p>
            <a:pPr algn="ctr"/>
            <a:r>
              <a:rPr lang="en-US" sz="1050"/>
              <a:t>Fruit Heights P&amp;R</a:t>
            </a:r>
          </a:p>
          <a:p>
            <a:pPr algn="ctr"/>
            <a:r>
              <a:rPr lang="en-US" sz="1050"/>
              <a:t>455 473 627</a:t>
            </a:r>
          </a:p>
        </p:txBody>
      </p:sp>
      <p:sp>
        <p:nvSpPr>
          <p:cNvPr id="13" name="TextBox 12">
            <a:extLst>
              <a:ext uri="{FF2B5EF4-FFF2-40B4-BE49-F238E27FC236}">
                <a16:creationId xmlns:a16="http://schemas.microsoft.com/office/drawing/2014/main" id="{87C25372-A405-10E1-0813-FB962D0788F6}"/>
              </a:ext>
            </a:extLst>
          </p:cNvPr>
          <p:cNvSpPr txBox="1"/>
          <p:nvPr/>
        </p:nvSpPr>
        <p:spPr>
          <a:xfrm>
            <a:off x="7465764" y="2502555"/>
            <a:ext cx="391454" cy="246221"/>
          </a:xfrm>
          <a:prstGeom prst="rect">
            <a:avLst/>
          </a:prstGeom>
          <a:noFill/>
        </p:spPr>
        <p:txBody>
          <a:bodyPr wrap="none" rtlCol="0">
            <a:spAutoFit/>
          </a:bodyPr>
          <a:lstStyle/>
          <a:p>
            <a:r>
              <a:rPr lang="en-US" sz="1000"/>
              <a:t>640</a:t>
            </a:r>
          </a:p>
        </p:txBody>
      </p:sp>
      <p:sp>
        <p:nvSpPr>
          <p:cNvPr id="14" name="TextBox 13">
            <a:extLst>
              <a:ext uri="{FF2B5EF4-FFF2-40B4-BE49-F238E27FC236}">
                <a16:creationId xmlns:a16="http://schemas.microsoft.com/office/drawing/2014/main" id="{84FE6873-4281-209E-6B92-08DD42CAF7F3}"/>
              </a:ext>
            </a:extLst>
          </p:cNvPr>
          <p:cNvSpPr txBox="1"/>
          <p:nvPr/>
        </p:nvSpPr>
        <p:spPr>
          <a:xfrm>
            <a:off x="7929557" y="1911475"/>
            <a:ext cx="391454" cy="246221"/>
          </a:xfrm>
          <a:prstGeom prst="rect">
            <a:avLst/>
          </a:prstGeom>
          <a:noFill/>
        </p:spPr>
        <p:txBody>
          <a:bodyPr wrap="none" lIns="91440" tIns="45720" rIns="91440" bIns="45720" rtlCol="0" anchor="t">
            <a:spAutoFit/>
          </a:bodyPr>
          <a:lstStyle/>
          <a:p>
            <a:r>
              <a:rPr lang="en-US" sz="1000" dirty="0"/>
              <a:t>642</a:t>
            </a:r>
          </a:p>
        </p:txBody>
      </p:sp>
      <p:sp>
        <p:nvSpPr>
          <p:cNvPr id="15" name="TextBox 14">
            <a:extLst>
              <a:ext uri="{FF2B5EF4-FFF2-40B4-BE49-F238E27FC236}">
                <a16:creationId xmlns:a16="http://schemas.microsoft.com/office/drawing/2014/main" id="{7CAD5B3F-6444-0008-99DA-765E7D108328}"/>
              </a:ext>
            </a:extLst>
          </p:cNvPr>
          <p:cNvSpPr txBox="1"/>
          <p:nvPr/>
        </p:nvSpPr>
        <p:spPr>
          <a:xfrm>
            <a:off x="7857519" y="393466"/>
            <a:ext cx="391454" cy="246221"/>
          </a:xfrm>
          <a:prstGeom prst="rect">
            <a:avLst/>
          </a:prstGeom>
          <a:noFill/>
        </p:spPr>
        <p:txBody>
          <a:bodyPr wrap="none" rtlCol="0">
            <a:spAutoFit/>
          </a:bodyPr>
          <a:lstStyle/>
          <a:p>
            <a:r>
              <a:rPr lang="en-US" sz="1000"/>
              <a:t>640</a:t>
            </a:r>
          </a:p>
        </p:txBody>
      </p:sp>
      <p:sp>
        <p:nvSpPr>
          <p:cNvPr id="16" name="TextBox 15">
            <a:extLst>
              <a:ext uri="{FF2B5EF4-FFF2-40B4-BE49-F238E27FC236}">
                <a16:creationId xmlns:a16="http://schemas.microsoft.com/office/drawing/2014/main" id="{7D3C205D-0267-CDE0-9B2F-893FED1D2ED4}"/>
              </a:ext>
            </a:extLst>
          </p:cNvPr>
          <p:cNvSpPr txBox="1"/>
          <p:nvPr/>
        </p:nvSpPr>
        <p:spPr>
          <a:xfrm>
            <a:off x="9232138" y="2252005"/>
            <a:ext cx="391454" cy="246221"/>
          </a:xfrm>
          <a:prstGeom prst="rect">
            <a:avLst/>
          </a:prstGeom>
          <a:noFill/>
        </p:spPr>
        <p:txBody>
          <a:bodyPr wrap="none" rtlCol="0">
            <a:spAutoFit/>
          </a:bodyPr>
          <a:lstStyle/>
          <a:p>
            <a:r>
              <a:rPr lang="en-US" sz="1000"/>
              <a:t>628</a:t>
            </a:r>
          </a:p>
        </p:txBody>
      </p:sp>
      <p:sp>
        <p:nvSpPr>
          <p:cNvPr id="17" name="TextBox 16">
            <a:extLst>
              <a:ext uri="{FF2B5EF4-FFF2-40B4-BE49-F238E27FC236}">
                <a16:creationId xmlns:a16="http://schemas.microsoft.com/office/drawing/2014/main" id="{B87A96AE-B14F-F7C1-7F88-F7C7FF217A52}"/>
              </a:ext>
            </a:extLst>
          </p:cNvPr>
          <p:cNvSpPr txBox="1"/>
          <p:nvPr/>
        </p:nvSpPr>
        <p:spPr>
          <a:xfrm>
            <a:off x="8996735" y="3822874"/>
            <a:ext cx="391454" cy="246221"/>
          </a:xfrm>
          <a:prstGeom prst="rect">
            <a:avLst/>
          </a:prstGeom>
          <a:noFill/>
        </p:spPr>
        <p:txBody>
          <a:bodyPr wrap="none" rtlCol="0">
            <a:spAutoFit/>
          </a:bodyPr>
          <a:lstStyle/>
          <a:p>
            <a:r>
              <a:rPr lang="en-US" sz="1000"/>
              <a:t>628</a:t>
            </a:r>
          </a:p>
        </p:txBody>
      </p:sp>
      <p:sp>
        <p:nvSpPr>
          <p:cNvPr id="18" name="TextBox 17">
            <a:extLst>
              <a:ext uri="{FF2B5EF4-FFF2-40B4-BE49-F238E27FC236}">
                <a16:creationId xmlns:a16="http://schemas.microsoft.com/office/drawing/2014/main" id="{A472460A-DB71-1C2C-D24A-5D4081A83E61}"/>
              </a:ext>
            </a:extLst>
          </p:cNvPr>
          <p:cNvSpPr txBox="1"/>
          <p:nvPr/>
        </p:nvSpPr>
        <p:spPr>
          <a:xfrm>
            <a:off x="10296848" y="3534241"/>
            <a:ext cx="391454" cy="246221"/>
          </a:xfrm>
          <a:prstGeom prst="rect">
            <a:avLst/>
          </a:prstGeom>
          <a:noFill/>
        </p:spPr>
        <p:txBody>
          <a:bodyPr wrap="none" rtlCol="0">
            <a:spAutoFit/>
          </a:bodyPr>
          <a:lstStyle/>
          <a:p>
            <a:r>
              <a:rPr lang="en-US" sz="1000"/>
              <a:t>627</a:t>
            </a:r>
          </a:p>
        </p:txBody>
      </p:sp>
      <p:sp>
        <p:nvSpPr>
          <p:cNvPr id="21" name="TextBox 20">
            <a:extLst>
              <a:ext uri="{FF2B5EF4-FFF2-40B4-BE49-F238E27FC236}">
                <a16:creationId xmlns:a16="http://schemas.microsoft.com/office/drawing/2014/main" id="{C5A3BB44-C0EC-579E-0EA6-1183179532AF}"/>
              </a:ext>
            </a:extLst>
          </p:cNvPr>
          <p:cNvSpPr txBox="1"/>
          <p:nvPr/>
        </p:nvSpPr>
        <p:spPr>
          <a:xfrm>
            <a:off x="9172911" y="2701961"/>
            <a:ext cx="391454" cy="246221"/>
          </a:xfrm>
          <a:prstGeom prst="rect">
            <a:avLst/>
          </a:prstGeom>
          <a:noFill/>
        </p:spPr>
        <p:txBody>
          <a:bodyPr wrap="none" rtlCol="0">
            <a:spAutoFit/>
          </a:bodyPr>
          <a:lstStyle/>
          <a:p>
            <a:r>
              <a:rPr lang="en-US" sz="1000"/>
              <a:t>470</a:t>
            </a:r>
          </a:p>
        </p:txBody>
      </p:sp>
      <p:sp>
        <p:nvSpPr>
          <p:cNvPr id="24" name="TextBox 23">
            <a:extLst>
              <a:ext uri="{FF2B5EF4-FFF2-40B4-BE49-F238E27FC236}">
                <a16:creationId xmlns:a16="http://schemas.microsoft.com/office/drawing/2014/main" id="{AF37C5CB-5D41-116E-3130-ADF3D6EEAAAE}"/>
              </a:ext>
            </a:extLst>
          </p:cNvPr>
          <p:cNvSpPr txBox="1"/>
          <p:nvPr/>
        </p:nvSpPr>
        <p:spPr>
          <a:xfrm>
            <a:off x="8708481" y="182344"/>
            <a:ext cx="391454" cy="246221"/>
          </a:xfrm>
          <a:prstGeom prst="rect">
            <a:avLst/>
          </a:prstGeom>
          <a:noFill/>
        </p:spPr>
        <p:txBody>
          <a:bodyPr wrap="none" rtlCol="0">
            <a:spAutoFit/>
          </a:bodyPr>
          <a:lstStyle/>
          <a:p>
            <a:r>
              <a:rPr lang="en-US" sz="1000"/>
              <a:t>470</a:t>
            </a:r>
          </a:p>
        </p:txBody>
      </p:sp>
      <p:sp>
        <p:nvSpPr>
          <p:cNvPr id="25" name="TextBox 24">
            <a:extLst>
              <a:ext uri="{FF2B5EF4-FFF2-40B4-BE49-F238E27FC236}">
                <a16:creationId xmlns:a16="http://schemas.microsoft.com/office/drawing/2014/main" id="{3F3FCF99-5A67-C45F-3A70-A6C391DCBB1E}"/>
              </a:ext>
            </a:extLst>
          </p:cNvPr>
          <p:cNvSpPr txBox="1"/>
          <p:nvPr/>
        </p:nvSpPr>
        <p:spPr>
          <a:xfrm>
            <a:off x="10486892" y="4927091"/>
            <a:ext cx="391454" cy="246221"/>
          </a:xfrm>
          <a:prstGeom prst="rect">
            <a:avLst/>
          </a:prstGeom>
          <a:noFill/>
        </p:spPr>
        <p:txBody>
          <a:bodyPr wrap="none" rtlCol="0">
            <a:spAutoFit/>
          </a:bodyPr>
          <a:lstStyle/>
          <a:p>
            <a:r>
              <a:rPr lang="en-US" sz="1000"/>
              <a:t>470</a:t>
            </a:r>
          </a:p>
        </p:txBody>
      </p:sp>
      <p:pic>
        <p:nvPicPr>
          <p:cNvPr id="8" name="Graphic 7" descr="Users outline">
            <a:extLst>
              <a:ext uri="{FF2B5EF4-FFF2-40B4-BE49-F238E27FC236}">
                <a16:creationId xmlns:a16="http://schemas.microsoft.com/office/drawing/2014/main" id="{B7F06857-D453-FAB4-C723-16C26C57DC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82610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ABB722E5-50CF-4562-3D65-7B7BC2C9867B}"/>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7" name="Oval 16">
            <a:extLst>
              <a:ext uri="{FF2B5EF4-FFF2-40B4-BE49-F238E27FC236}">
                <a16:creationId xmlns:a16="http://schemas.microsoft.com/office/drawing/2014/main" id="{4CE7AAAD-D436-8A95-5BF6-ABACA2448A34}"/>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8" name="Oval 17">
            <a:extLst>
              <a:ext uri="{FF2B5EF4-FFF2-40B4-BE49-F238E27FC236}">
                <a16:creationId xmlns:a16="http://schemas.microsoft.com/office/drawing/2014/main" id="{31C24916-E89F-1690-73DE-CD9960DE7AF1}"/>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9" name="Oval 18">
            <a:extLst>
              <a:ext uri="{FF2B5EF4-FFF2-40B4-BE49-F238E27FC236}">
                <a16:creationId xmlns:a16="http://schemas.microsoft.com/office/drawing/2014/main" id="{87218435-EB06-F130-5937-43E4D4353A92}"/>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4" name="Picture 1" descr="Chat outline">
            <a:extLst>
              <a:ext uri="{FF2B5EF4-FFF2-40B4-BE49-F238E27FC236}">
                <a16:creationId xmlns:a16="http://schemas.microsoft.com/office/drawing/2014/main" id="{72662EC5-C64E-1424-2EB2-9817A7C43E7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25" name="Picture 13" descr="Crane outline">
            <a:extLst>
              <a:ext uri="{FF2B5EF4-FFF2-40B4-BE49-F238E27FC236}">
                <a16:creationId xmlns:a16="http://schemas.microsoft.com/office/drawing/2014/main" id="{0CC78A31-3127-5FF6-F4FA-7054B5B67C4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26" name="Picture 8" descr="Single gear outline">
            <a:extLst>
              <a:ext uri="{FF2B5EF4-FFF2-40B4-BE49-F238E27FC236}">
                <a16:creationId xmlns:a16="http://schemas.microsoft.com/office/drawing/2014/main" id="{B1552BD4-EEAE-BF79-25BE-62E837FCD5E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27" name="Picture 11" descr="Bus outline">
            <a:extLst>
              <a:ext uri="{FF2B5EF4-FFF2-40B4-BE49-F238E27FC236}">
                <a16:creationId xmlns:a16="http://schemas.microsoft.com/office/drawing/2014/main" id="{D3CF4CF5-7C38-B8B3-27F2-F3E1CC0B0BE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s-ES" dirty="0"/>
              <a:t>Servicio regional Weber-Davis</a:t>
            </a:r>
            <a:endParaRPr lang="en-US" dirty="0"/>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s-ES" b="1" u="sng" dirty="0"/>
              <a:t>Ruta 417*: </a:t>
            </a:r>
            <a:br>
              <a:rPr lang="es-ES" b="1" u="sng" dirty="0"/>
            </a:br>
            <a:r>
              <a:rPr lang="es-ES" dirty="0"/>
              <a:t>Nueva ruta entre North Temple y </a:t>
            </a:r>
            <a:r>
              <a:rPr lang="es-ES" dirty="0">
                <a:solidFill>
                  <a:srgbClr val="C00000"/>
                </a:solidFill>
              </a:rPr>
              <a:t>la estación Woods Cross</a:t>
            </a:r>
          </a:p>
          <a:p>
            <a:pPr marL="0" indent="0">
              <a:buNone/>
            </a:pPr>
            <a:r>
              <a:rPr lang="es-ES" b="1" u="sng" dirty="0">
                <a:solidFill>
                  <a:srgbClr val="C00000"/>
                </a:solidFill>
              </a:rPr>
              <a:t>Ruta 217:</a:t>
            </a:r>
            <a:br>
              <a:rPr lang="es-ES" b="1" u="sng" dirty="0">
                <a:solidFill>
                  <a:srgbClr val="C00000"/>
                </a:solidFill>
              </a:rPr>
            </a:br>
            <a:r>
              <a:rPr lang="es-ES" dirty="0">
                <a:solidFill>
                  <a:srgbClr val="C00000"/>
                </a:solidFill>
              </a:rPr>
              <a:t>Finalización de modificaciones</a:t>
            </a:r>
          </a:p>
        </p:txBody>
      </p:sp>
      <p:pic>
        <p:nvPicPr>
          <p:cNvPr id="7" name="Picture 6">
            <a:extLst>
              <a:ext uri="{FF2B5EF4-FFF2-40B4-BE49-F238E27FC236}">
                <a16:creationId xmlns:a16="http://schemas.microsoft.com/office/drawing/2014/main" id="{AAC67E71-FB78-4A9C-ACA1-398A9A6A864D}"/>
              </a:ext>
            </a:extLst>
          </p:cNvPr>
          <p:cNvPicPr>
            <a:picLocks noChangeAspect="1"/>
          </p:cNvPicPr>
          <p:nvPr/>
        </p:nvPicPr>
        <p:blipFill>
          <a:blip r:embed="rId12"/>
          <a:stretch>
            <a:fillRect/>
          </a:stretch>
        </p:blipFill>
        <p:spPr>
          <a:xfrm>
            <a:off x="7228916" y="251839"/>
            <a:ext cx="2320732" cy="5080938"/>
          </a:xfrm>
          <a:prstGeom prst="rect">
            <a:avLst/>
          </a:prstGeom>
        </p:spPr>
      </p:pic>
      <p:sp>
        <p:nvSpPr>
          <p:cNvPr id="10" name="Slide Number Placeholder 9">
            <a:extLst>
              <a:ext uri="{FF2B5EF4-FFF2-40B4-BE49-F238E27FC236}">
                <a16:creationId xmlns:a16="http://schemas.microsoft.com/office/drawing/2014/main" id="{E926388B-D6E5-ECF4-DFFC-8FF8C3D76388}"/>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9</a:t>
            </a:fld>
            <a:endParaRPr lang="en-US">
              <a:solidFill>
                <a:prstClr val="black">
                  <a:tint val="75000"/>
                </a:prstClr>
              </a:solidFill>
            </a:endParaRPr>
          </a:p>
        </p:txBody>
      </p:sp>
      <p:sp>
        <p:nvSpPr>
          <p:cNvPr id="12" name="TextBox 11">
            <a:extLst>
              <a:ext uri="{FF2B5EF4-FFF2-40B4-BE49-F238E27FC236}">
                <a16:creationId xmlns:a16="http://schemas.microsoft.com/office/drawing/2014/main" id="{F562636F-B407-820D-BA3F-00EAE34F3065}"/>
              </a:ext>
            </a:extLst>
          </p:cNvPr>
          <p:cNvSpPr txBox="1"/>
          <p:nvPr/>
        </p:nvSpPr>
        <p:spPr>
          <a:xfrm>
            <a:off x="7839842" y="4776999"/>
            <a:ext cx="1842172" cy="415498"/>
          </a:xfrm>
          <a:prstGeom prst="rect">
            <a:avLst/>
          </a:prstGeom>
          <a:solidFill>
            <a:schemeClr val="bg1"/>
          </a:solidFill>
        </p:spPr>
        <p:txBody>
          <a:bodyPr wrap="none" rtlCol="0">
            <a:spAutoFit/>
          </a:bodyPr>
          <a:lstStyle/>
          <a:p>
            <a:pPr algn="ctr"/>
            <a:r>
              <a:rPr lang="en-US" sz="1050"/>
              <a:t>Power Station</a:t>
            </a:r>
          </a:p>
          <a:p>
            <a:pPr algn="ctr"/>
            <a:r>
              <a:rPr lang="en-US" sz="1050"/>
              <a:t>1 205 217 417 451 F453 502</a:t>
            </a:r>
          </a:p>
        </p:txBody>
      </p:sp>
      <p:sp>
        <p:nvSpPr>
          <p:cNvPr id="13" name="TextBox 12">
            <a:extLst>
              <a:ext uri="{FF2B5EF4-FFF2-40B4-BE49-F238E27FC236}">
                <a16:creationId xmlns:a16="http://schemas.microsoft.com/office/drawing/2014/main" id="{C26E272E-413A-62D4-2301-2A16FCF09AE5}"/>
              </a:ext>
            </a:extLst>
          </p:cNvPr>
          <p:cNvSpPr txBox="1"/>
          <p:nvPr/>
        </p:nvSpPr>
        <p:spPr>
          <a:xfrm>
            <a:off x="9067162" y="224845"/>
            <a:ext cx="1489510" cy="415498"/>
          </a:xfrm>
          <a:prstGeom prst="rect">
            <a:avLst/>
          </a:prstGeom>
          <a:solidFill>
            <a:schemeClr val="bg1"/>
          </a:solidFill>
        </p:spPr>
        <p:txBody>
          <a:bodyPr wrap="none" rtlCol="0">
            <a:spAutoFit/>
          </a:bodyPr>
          <a:lstStyle/>
          <a:p>
            <a:pPr algn="ctr"/>
            <a:r>
              <a:rPr lang="es-ES" sz="1050" dirty="0"/>
              <a:t>Estación Woods Cross</a:t>
            </a:r>
          </a:p>
          <a:p>
            <a:pPr algn="ctr"/>
            <a:r>
              <a:rPr lang="en-US" sz="1050" dirty="0"/>
              <a:t>417 561</a:t>
            </a:r>
          </a:p>
        </p:txBody>
      </p:sp>
      <p:sp>
        <p:nvSpPr>
          <p:cNvPr id="14" name="TextBox 13">
            <a:extLst>
              <a:ext uri="{FF2B5EF4-FFF2-40B4-BE49-F238E27FC236}">
                <a16:creationId xmlns:a16="http://schemas.microsoft.com/office/drawing/2014/main" id="{73350778-5C62-2C8B-5B92-228CD742028D}"/>
              </a:ext>
            </a:extLst>
          </p:cNvPr>
          <p:cNvSpPr txBox="1"/>
          <p:nvPr/>
        </p:nvSpPr>
        <p:spPr>
          <a:xfrm>
            <a:off x="7734299" y="3055091"/>
            <a:ext cx="391454" cy="246221"/>
          </a:xfrm>
          <a:prstGeom prst="rect">
            <a:avLst/>
          </a:prstGeom>
          <a:noFill/>
        </p:spPr>
        <p:txBody>
          <a:bodyPr wrap="none" rtlCol="0">
            <a:spAutoFit/>
          </a:bodyPr>
          <a:lstStyle/>
          <a:p>
            <a:r>
              <a:rPr lang="en-US" sz="1000"/>
              <a:t>417</a:t>
            </a:r>
          </a:p>
        </p:txBody>
      </p:sp>
      <p:sp>
        <p:nvSpPr>
          <p:cNvPr id="2" name="TextBox 1">
            <a:extLst>
              <a:ext uri="{FF2B5EF4-FFF2-40B4-BE49-F238E27FC236}">
                <a16:creationId xmlns:a16="http://schemas.microsoft.com/office/drawing/2014/main" id="{5EBBCB4C-4B4F-9A30-0D41-90818766D27C}"/>
              </a:ext>
            </a:extLst>
          </p:cNvPr>
          <p:cNvSpPr txBox="1"/>
          <p:nvPr/>
        </p:nvSpPr>
        <p:spPr>
          <a:xfrm>
            <a:off x="2228434" y="1825625"/>
            <a:ext cx="2046803" cy="307777"/>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b="1" dirty="0">
                <a:solidFill>
                  <a:srgbClr val="E7E6E6"/>
                </a:solidFill>
                <a:cs typeface="Segoe UI"/>
              </a:rPr>
              <a:t>Prioridad comunitaria</a:t>
            </a:r>
          </a:p>
        </p:txBody>
      </p:sp>
      <p:sp>
        <p:nvSpPr>
          <p:cNvPr id="8" name="Oval 7">
            <a:extLst>
              <a:ext uri="{FF2B5EF4-FFF2-40B4-BE49-F238E27FC236}">
                <a16:creationId xmlns:a16="http://schemas.microsoft.com/office/drawing/2014/main" id="{639B6D5D-B8B2-0A86-0E65-DD030773660E}"/>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0" name="Graphic 19" descr="Users outline">
            <a:extLst>
              <a:ext uri="{FF2B5EF4-FFF2-40B4-BE49-F238E27FC236}">
                <a16:creationId xmlns:a16="http://schemas.microsoft.com/office/drawing/2014/main" id="{B1DF7D1E-FA4C-4DD0-BADD-5297C753D7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5717" y="5408326"/>
            <a:ext cx="599956" cy="619248"/>
          </a:xfrm>
          <a:prstGeom prst="rect">
            <a:avLst/>
          </a:prstGeom>
        </p:spPr>
      </p:pic>
      <p:graphicFrame>
        <p:nvGraphicFramePr>
          <p:cNvPr id="28"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1861516136"/>
              </p:ext>
            </p:extLst>
          </p:nvPr>
        </p:nvGraphicFramePr>
        <p:xfrm>
          <a:off x="6215552" y="5444808"/>
          <a:ext cx="4031104" cy="741680"/>
        </p:xfrm>
        <a:graphic>
          <a:graphicData uri="http://schemas.openxmlformats.org/drawingml/2006/table">
            <a:tbl>
              <a:tblPr firstRow="1" bandRow="1">
                <a:tableStyleId>{5C22544A-7EE6-4342-B048-85BDC9FD1C3A}</a:tableStyleId>
              </a:tblPr>
              <a:tblGrid>
                <a:gridCol w="893455">
                  <a:extLst>
                    <a:ext uri="{9D8B030D-6E8A-4147-A177-3AD203B41FA5}">
                      <a16:colId xmlns:a16="http://schemas.microsoft.com/office/drawing/2014/main" val="3495761732"/>
                    </a:ext>
                  </a:extLst>
                </a:gridCol>
                <a:gridCol w="1004047">
                  <a:extLst>
                    <a:ext uri="{9D8B030D-6E8A-4147-A177-3AD203B41FA5}">
                      <a16:colId xmlns:a16="http://schemas.microsoft.com/office/drawing/2014/main" val="3037171637"/>
                    </a:ext>
                  </a:extLst>
                </a:gridCol>
                <a:gridCol w="914400">
                  <a:extLst>
                    <a:ext uri="{9D8B030D-6E8A-4147-A177-3AD203B41FA5}">
                      <a16:colId xmlns:a16="http://schemas.microsoft.com/office/drawing/2014/main" val="1590106577"/>
                    </a:ext>
                  </a:extLst>
                </a:gridCol>
                <a:gridCol w="1219202">
                  <a:extLst>
                    <a:ext uri="{9D8B030D-6E8A-4147-A177-3AD203B41FA5}">
                      <a16:colId xmlns:a16="http://schemas.microsoft.com/office/drawing/2014/main" val="3745068746"/>
                    </a:ext>
                  </a:extLst>
                </a:gridCol>
              </a:tblGrid>
              <a:tr h="370840">
                <a:tc>
                  <a:txBody>
                    <a:bodyPr/>
                    <a:lstStyle/>
                    <a:p>
                      <a:r>
                        <a:rPr lang="es-ES" sz="1400" dirty="0"/>
                        <a:t>Horas</a:t>
                      </a:r>
                      <a:endParaRPr lang="en-US" sz="1400" dirty="0"/>
                    </a:p>
                  </a:txBody>
                  <a:tcPr/>
                </a:tc>
                <a:tc>
                  <a:txBody>
                    <a:bodyPr/>
                    <a:lstStyle/>
                    <a:p>
                      <a:r>
                        <a:rPr lang="es-ES" sz="1400" dirty="0"/>
                        <a:t>Millas</a:t>
                      </a:r>
                      <a:endParaRPr lang="en-US" sz="1400" dirty="0"/>
                    </a:p>
                  </a:txBody>
                  <a:tcPr/>
                </a:tc>
                <a:tc>
                  <a:txBody>
                    <a:bodyPr/>
                    <a:lstStyle/>
                    <a:p>
                      <a:r>
                        <a:rPr lang="es-ES" sz="1400" dirty="0"/>
                        <a:t>Horarios</a:t>
                      </a:r>
                      <a:endParaRPr lang="en-US" sz="1400" dirty="0"/>
                    </a:p>
                  </a:txBody>
                  <a:tcPr/>
                </a:tc>
                <a:tc>
                  <a:txBody>
                    <a:bodyPr/>
                    <a:lstStyle/>
                    <a:p>
                      <a:r>
                        <a:rPr lang="es-ES" sz="1400" dirty="0"/>
                        <a:t>Apartadero</a:t>
                      </a:r>
                      <a:endParaRPr lang="en-US" sz="1400" dirty="0"/>
                    </a:p>
                  </a:txBody>
                  <a:tcPr/>
                </a:tc>
                <a:extLst>
                  <a:ext uri="{0D108BD9-81ED-4DB2-BD59-A6C34878D82A}">
                    <a16:rowId xmlns:a16="http://schemas.microsoft.com/office/drawing/2014/main" val="4202893918"/>
                  </a:ext>
                </a:extLst>
              </a:tr>
              <a:tr h="370840">
                <a:tc>
                  <a:txBody>
                    <a:bodyPr/>
                    <a:lstStyle/>
                    <a:p>
                      <a:pPr algn="ctr"/>
                      <a:r>
                        <a:rPr lang="es-ES" sz="1600" dirty="0"/>
                        <a:t>+19 mil</a:t>
                      </a:r>
                    </a:p>
                  </a:txBody>
                  <a:tcPr/>
                </a:tc>
                <a:tc>
                  <a:txBody>
                    <a:bodyPr/>
                    <a:lstStyle/>
                    <a:p>
                      <a:pPr algn="ctr"/>
                      <a:r>
                        <a:rPr lang="es-ES" sz="1600" dirty="0"/>
                        <a:t>+206 mil</a:t>
                      </a:r>
                    </a:p>
                  </a:txBody>
                  <a:tcPr/>
                </a:tc>
                <a:tc>
                  <a:txBody>
                    <a:bodyPr/>
                    <a:lstStyle/>
                    <a:p>
                      <a:pPr algn="ctr"/>
                      <a:r>
                        <a:rPr lang="es-ES" sz="1600" dirty="0"/>
                        <a:t>+9</a:t>
                      </a:r>
                    </a:p>
                  </a:txBody>
                  <a:tcPr/>
                </a:tc>
                <a:tc>
                  <a:txBody>
                    <a:bodyPr/>
                    <a:lstStyle/>
                    <a:p>
                      <a:pPr lvl="0" algn="ctr">
                        <a:buNone/>
                      </a:pPr>
                      <a:r>
                        <a:rPr lang="en-US" sz="1600" dirty="0"/>
                        <a:t>+4</a:t>
                      </a:r>
                    </a:p>
                  </a:txBody>
                  <a:tcPr/>
                </a:tc>
                <a:extLst>
                  <a:ext uri="{0D108BD9-81ED-4DB2-BD59-A6C34878D82A}">
                    <a16:rowId xmlns:a16="http://schemas.microsoft.com/office/drawing/2014/main" val="588539154"/>
                  </a:ext>
                </a:extLst>
              </a:tr>
            </a:tbl>
          </a:graphicData>
        </a:graphic>
      </p:graphicFrame>
    </p:spTree>
    <p:extLst>
      <p:ext uri="{BB962C8B-B14F-4D97-AF65-F5344CB8AC3E}">
        <p14:creationId xmlns:p14="http://schemas.microsoft.com/office/powerpoint/2010/main" val="342766202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amp;P 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amp;P 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A3F210E-F576-44AA-BCD3-4C656D04A1EE}">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b5f8fcb-9d09-4854-8968-f8316fb9068b">
      <UserInfo>
        <DisplayName>Limon, Amy (Planning &amp; Engmt Office Admin)</DisplayName>
        <AccountId>19</AccountId>
        <AccountType/>
      </UserInfo>
    </SharedWithUsers>
    <lcf76f155ced4ddcb4097134ff3c332f xmlns="7f2442a8-ddeb-41a6-9e6f-27fdc1568541">
      <Terms xmlns="http://schemas.microsoft.com/office/infopath/2007/PartnerControls"/>
    </lcf76f155ced4ddcb4097134ff3c332f>
    <TaxCatchAll xmlns="2b5f8fcb-9d09-4854-8968-f8316fb9068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396591B4DDD9418FA41C79071F9C3F" ma:contentTypeVersion="13" ma:contentTypeDescription="Create a new document." ma:contentTypeScope="" ma:versionID="89696c9d374b999493801a36dc504f00">
  <xsd:schema xmlns:xsd="http://www.w3.org/2001/XMLSchema" xmlns:xs="http://www.w3.org/2001/XMLSchema" xmlns:p="http://schemas.microsoft.com/office/2006/metadata/properties" xmlns:ns2="7f2442a8-ddeb-41a6-9e6f-27fdc1568541" xmlns:ns3="2b5f8fcb-9d09-4854-8968-f8316fb9068b" targetNamespace="http://schemas.microsoft.com/office/2006/metadata/properties" ma:root="true" ma:fieldsID="f2645f9a6c65165b93375453cd7752f2" ns2:_="" ns3:_="">
    <xsd:import namespace="7f2442a8-ddeb-41a6-9e6f-27fdc1568541"/>
    <xsd:import namespace="2b5f8fcb-9d09-4854-8968-f8316fb906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442a8-ddeb-41a6-9e6f-27fdc15685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e203ce-3484-46b3-8536-e7355ec626b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5f8fcb-9d09-4854-8968-f8316fb906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b2d27e0-81be-4bab-b6f1-9c68382a532c}" ma:internalName="TaxCatchAll" ma:showField="CatchAllData" ma:web="2b5f8fcb-9d09-4854-8968-f8316fb906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3AE55A-7AA3-4478-B139-6C01E945E8E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b5f8fcb-9d09-4854-8968-f8316fb9068b"/>
    <ds:schemaRef ds:uri="http://purl.org/dc/elements/1.1/"/>
    <ds:schemaRef ds:uri="http://schemas.microsoft.com/office/2006/metadata/properties"/>
    <ds:schemaRef ds:uri="7f2442a8-ddeb-41a6-9e6f-27fdc1568541"/>
    <ds:schemaRef ds:uri="http://www.w3.org/XML/1998/namespace"/>
    <ds:schemaRef ds:uri="http://purl.org/dc/dcmitype/"/>
  </ds:schemaRefs>
</ds:datastoreItem>
</file>

<file path=customXml/itemProps2.xml><?xml version="1.0" encoding="utf-8"?>
<ds:datastoreItem xmlns:ds="http://schemas.openxmlformats.org/officeDocument/2006/customXml" ds:itemID="{F4EE98F5-2BB3-481C-A95E-134329F89706}">
  <ds:schemaRefs>
    <ds:schemaRef ds:uri="http://schemas.microsoft.com/sharepoint/v3/contenttype/forms"/>
  </ds:schemaRefs>
</ds:datastoreItem>
</file>

<file path=customXml/itemProps3.xml><?xml version="1.0" encoding="utf-8"?>
<ds:datastoreItem xmlns:ds="http://schemas.openxmlformats.org/officeDocument/2006/customXml" ds:itemID="{4BEBE4B7-F531-4F0D-A075-90ED24A267B1}">
  <ds:schemaRefs>
    <ds:schemaRef ds:uri="2b5f8fcb-9d09-4854-8968-f8316fb9068b"/>
    <ds:schemaRef ds:uri="7f2442a8-ddeb-41a6-9e6f-27fdc15685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2311</TotalTime>
  <Words>5055</Words>
  <Application>Microsoft Office PowerPoint</Application>
  <PresentationFormat>Widescreen</PresentationFormat>
  <Paragraphs>892</Paragraphs>
  <Slides>75</Slides>
  <Notes>32</Notes>
  <HiddenSlides>15</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Office Theme</vt:lpstr>
      <vt:lpstr>1_Office Theme</vt:lpstr>
      <vt:lpstr>Días del Cambio de abril de 2025 y 2026: Cambios propuestos en el servicio y las tarifas​</vt:lpstr>
      <vt:lpstr>Cómo participar durante la sesión</vt:lpstr>
      <vt:lpstr>Propósito del Plan de Servicio Quinquenal</vt:lpstr>
      <vt:lpstr>Plan de Servicio Quinquenal  Día del Cambio </vt:lpstr>
      <vt:lpstr>¿Qué son los "cambios principales"?</vt:lpstr>
      <vt:lpstr>Cambios  en el servicio para abril de 2025</vt:lpstr>
      <vt:lpstr> Condados de Weber,  Davis y Box Elder Abril de 2025</vt:lpstr>
      <vt:lpstr>Servicio regional Weber-Davis</vt:lpstr>
      <vt:lpstr>Servicio regional Weber-Davis</vt:lpstr>
      <vt:lpstr>PowerPoint Presentation</vt:lpstr>
      <vt:lpstr>PowerPoint Presentation</vt:lpstr>
      <vt:lpstr>PowerPoint Presentation</vt:lpstr>
      <vt:lpstr>PowerPoint Presentation</vt:lpstr>
      <vt:lpstr> Condado de Salt Lake Abril de 2025</vt:lpstr>
      <vt:lpstr>PowerPoint Presentation</vt:lpstr>
      <vt:lpstr>PowerPoint Presentation</vt:lpstr>
      <vt:lpstr>PowerPoint Presentation</vt:lpstr>
      <vt:lpstr>PowerPoint Presentation</vt:lpstr>
      <vt:lpstr>Servicio local del condado  de Salt Lake</vt:lpstr>
      <vt:lpstr>Herriman/Riverton/Draper/Bluffdale</vt:lpstr>
      <vt:lpstr>Estación South Jordan Downtown</vt:lpstr>
      <vt:lpstr> Condado de Utah Abril de 2025</vt:lpstr>
      <vt:lpstr>PowerPoint Presentation</vt:lpstr>
      <vt:lpstr>PowerPoint Presentation</vt:lpstr>
      <vt:lpstr>Lehi-Sandy</vt:lpstr>
      <vt:lpstr>Sur del condado  de Utah</vt:lpstr>
      <vt:lpstr>West Provo/Aeropuerto</vt:lpstr>
      <vt:lpstr>Cambios  en el servicio para abril de 2026</vt:lpstr>
      <vt:lpstr> Condados de Weber,  Davis y Box Elder Abril de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Servicio local de Ogden</vt:lpstr>
      <vt:lpstr>Brigham City</vt:lpstr>
      <vt:lpstr> Condado de Salt Lake Abril de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Restablecimiento  del servicio</vt:lpstr>
      <vt:lpstr>200 South</vt:lpstr>
      <vt:lpstr>Conexiones - Canyon</vt:lpstr>
      <vt:lpstr>Ampliación de la Línea S</vt:lpstr>
      <vt:lpstr> Condado de Utah Abril de 2026</vt:lpstr>
      <vt:lpstr>PowerPoint Presentation</vt:lpstr>
      <vt:lpstr>PowerPoint Presentation</vt:lpstr>
      <vt:lpstr>PowerPoint Presentation</vt:lpstr>
      <vt:lpstr>PowerPoint Presentation</vt:lpstr>
      <vt:lpstr>Norte del condado  de Utah</vt:lpstr>
      <vt:lpstr>Cambios  en las tarifas para abril de 2025</vt:lpstr>
      <vt:lpstr>Midtown Trolley - Ruta 628: se pagará tarifa</vt:lpstr>
      <vt:lpstr>Cambios adicionales  en las tarifas 2025-2026</vt:lpstr>
      <vt:lpstr>Cambios propuestos</vt:lpstr>
      <vt:lpstr>Boletos en papel – Cambios propuestos</vt:lpstr>
      <vt:lpstr>Pases mensuales – Cambios propuestos</vt:lpstr>
      <vt:lpstr>Aplicación móvil – Cambios propuestos</vt:lpstr>
      <vt:lpstr>Conexiones en papel – Cambios propuestos</vt:lpstr>
      <vt:lpstr>Tarifas reducidas – Cambios propuestos</vt:lpstr>
      <vt:lpstr>Preguntas y comentarios   se dispondrán 3 minutos para comentarios </vt:lpstr>
      <vt:lpstr>Oportunidades para comentar</vt:lpstr>
      <vt:lpstr>Pasos a seguir</vt:lpstr>
    </vt:vector>
  </TitlesOfParts>
  <Company>Utah Transit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Vyas</dc:creator>
  <cp:lastModifiedBy>Branch, Jolisha (Public Hearing Liaison)</cp:lastModifiedBy>
  <cp:revision>312</cp:revision>
  <cp:lastPrinted>2024-08-29T20:14:08Z</cp:lastPrinted>
  <dcterms:created xsi:type="dcterms:W3CDTF">2018-09-15T01:04:04Z</dcterms:created>
  <dcterms:modified xsi:type="dcterms:W3CDTF">2024-11-25T22:56:35Z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0x0101006B396591B4DDD9418FA41C79071F9C3F</vt:lpwstr>
  </property>
  <property fmtid="{D5CDD505-2E9C-101B-9397-08002B2CF9AE}" pid="3" name="MediaServiceImageTags">
    <vt:lpwstr/>
  </property>
</Properties>
</file>